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40" r:id="rId3"/>
    <p:sldId id="342" r:id="rId4"/>
    <p:sldId id="343" r:id="rId5"/>
    <p:sldId id="344" r:id="rId6"/>
    <p:sldId id="345" r:id="rId7"/>
    <p:sldId id="346" r:id="rId8"/>
    <p:sldId id="348" r:id="rId9"/>
    <p:sldId id="351" r:id="rId10"/>
    <p:sldId id="352" r:id="rId11"/>
    <p:sldId id="350" r:id="rId12"/>
  </p:sldIdLst>
  <p:sldSz cx="12192000" cy="6858000"/>
  <p:notesSz cx="6858000" cy="9144000"/>
  <p:embeddedFontLst>
    <p:embeddedFont>
      <p:font typeface="思源黑体 CN Regular" panose="020B0500000000000000" charset="-122"/>
      <p:regular r:id="rId18"/>
    </p:embeddedFont>
    <p:embeddedFont>
      <p:font typeface="方正公文小标宋" panose="02000500000000000000" charset="-122"/>
      <p:regular r:id="rId19"/>
    </p:embeddedFont>
    <p:embeddedFont>
      <p:font typeface="Arial Black" panose="020B0A04020102020204" charset="0"/>
      <p:bold r:id="rId20"/>
    </p:embeddedFont>
    <p:embeddedFont>
      <p:font typeface="Yu Gothic UI Semibold" panose="020B0700000000000000" charset="-128"/>
      <p:bold r:id="rId21"/>
    </p:embeddedFont>
    <p:embeddedFont>
      <p:font typeface="黑体" panose="02010609060101010101" charset="-122"/>
      <p:regular r:id="rId22"/>
    </p:embeddedFont>
    <p:embeddedFont>
      <p:font typeface="Bahnschrift SemiBold" panose="020B0502040204020203" charset="0"/>
      <p:bold r:id="rId23"/>
    </p:embeddedFont>
    <p:embeddedFont>
      <p:font typeface="Berlin Sans FB" panose="020E0602020502020306" charset="0"/>
      <p:regular r:id="rId24"/>
      <p:bold r:id="rId25"/>
    </p:embeddedFont>
    <p:embeddedFont>
      <p:font typeface="Consolas" panose="020B0609020204030204" charset="0"/>
      <p:regular r:id="rId26"/>
      <p:bold r:id="rId27"/>
      <p:italic r:id="rId28"/>
      <p:boldItalic r:id="rId29"/>
    </p:embeddedFont>
    <p:embeddedFont>
      <p:font typeface="Calibri" panose="020F0502020204030204"/>
      <p:regular r:id="rId30"/>
      <p:bold r:id="rId31"/>
      <p:italic r:id="rId32"/>
      <p:boldItalic r:id="rId33"/>
    </p:embeddedFont>
    <p:embeddedFont>
      <p:font typeface="思源黑体 CN Bold" panose="020B0800000000000000" charset="-122"/>
      <p:bold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20" userDrawn="1">
          <p15:clr>
            <a:srgbClr val="A4A3A4"/>
          </p15:clr>
        </p15:guide>
        <p15:guide id="2" pos="609" userDrawn="1">
          <p15:clr>
            <a:srgbClr val="A4A3A4"/>
          </p15:clr>
        </p15:guide>
        <p15:guide id="3" pos="7250" userDrawn="1">
          <p15:clr>
            <a:srgbClr val="A4A3A4"/>
          </p15:clr>
        </p15:guide>
        <p15:guide id="4" orient="horz" pos="249" userDrawn="1">
          <p15:clr>
            <a:srgbClr val="A4A3A4"/>
          </p15:clr>
        </p15:guide>
        <p15:guide id="5" pos="5630" userDrawn="1">
          <p15:clr>
            <a:srgbClr val="A4A3A4"/>
          </p15:clr>
        </p15:guide>
        <p15:guide id="6" orient="horz" pos="12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0D9"/>
    <a:srgbClr val="10705A"/>
    <a:srgbClr val="0F382A"/>
    <a:srgbClr val="FBEADA"/>
    <a:srgbClr val="F0FFFF"/>
    <a:srgbClr val="FFFAE8"/>
    <a:srgbClr val="E5F6DA"/>
    <a:srgbClr val="FFFFFF"/>
    <a:srgbClr val="404040"/>
    <a:srgbClr val="267A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中度样式 1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804" y="1756"/>
      </p:cViewPr>
      <p:guideLst>
        <p:guide orient="horz" pos="3820"/>
        <p:guide pos="609"/>
        <p:guide pos="7250"/>
        <p:guide orient="horz" pos="249"/>
        <p:guide pos="5630"/>
        <p:guide orient="horz" pos="12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118.xml"/><Relationship Id="rId34" Type="http://schemas.openxmlformats.org/officeDocument/2006/relationships/font" Target="fonts/font17.fntdata"/><Relationship Id="rId33" Type="http://schemas.openxmlformats.org/officeDocument/2006/relationships/font" Target="fonts/font16.fntdata"/><Relationship Id="rId32" Type="http://schemas.openxmlformats.org/officeDocument/2006/relationships/font" Target="fonts/font15.fntdata"/><Relationship Id="rId31" Type="http://schemas.openxmlformats.org/officeDocument/2006/relationships/font" Target="fonts/font14.fntdata"/><Relationship Id="rId30" Type="http://schemas.openxmlformats.org/officeDocument/2006/relationships/font" Target="fonts/font13.fntdata"/><Relationship Id="rId3" Type="http://schemas.openxmlformats.org/officeDocument/2006/relationships/slide" Target="slides/slide1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F936E-BFBD-4D5A-B050-3EEA1CC2AE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A3790-0024-4035-83A6-C60228C5FA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tags" Target="../tags/tag116.xml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image" Target="../media/image3.sv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7" Type="http://schemas.openxmlformats.org/officeDocument/2006/relationships/slideLayout" Target="../slideLayouts/slideLayout2.xml"/><Relationship Id="rId76" Type="http://schemas.openxmlformats.org/officeDocument/2006/relationships/image" Target="../media/image6.jpeg"/><Relationship Id="rId75" Type="http://schemas.openxmlformats.org/officeDocument/2006/relationships/image" Target="../media/image5.jpeg"/><Relationship Id="rId74" Type="http://schemas.openxmlformats.org/officeDocument/2006/relationships/tags" Target="../tags/tag71.xml"/><Relationship Id="rId73" Type="http://schemas.openxmlformats.org/officeDocument/2006/relationships/tags" Target="../tags/tag70.xml"/><Relationship Id="rId72" Type="http://schemas.openxmlformats.org/officeDocument/2006/relationships/tags" Target="../tags/tag69.xml"/><Relationship Id="rId71" Type="http://schemas.openxmlformats.org/officeDocument/2006/relationships/tags" Target="../tags/tag68.xml"/><Relationship Id="rId70" Type="http://schemas.openxmlformats.org/officeDocument/2006/relationships/tags" Target="../tags/tag67.xml"/><Relationship Id="rId7" Type="http://schemas.openxmlformats.org/officeDocument/2006/relationships/tags" Target="../tags/tag4.xml"/><Relationship Id="rId69" Type="http://schemas.openxmlformats.org/officeDocument/2006/relationships/tags" Target="../tags/tag66.xml"/><Relationship Id="rId68" Type="http://schemas.openxmlformats.org/officeDocument/2006/relationships/tags" Target="../tags/tag65.xml"/><Relationship Id="rId67" Type="http://schemas.openxmlformats.org/officeDocument/2006/relationships/tags" Target="../tags/tag64.xml"/><Relationship Id="rId66" Type="http://schemas.openxmlformats.org/officeDocument/2006/relationships/tags" Target="../tags/tag63.xml"/><Relationship Id="rId65" Type="http://schemas.openxmlformats.org/officeDocument/2006/relationships/tags" Target="../tags/tag62.xml"/><Relationship Id="rId64" Type="http://schemas.openxmlformats.org/officeDocument/2006/relationships/tags" Target="../tags/tag61.xml"/><Relationship Id="rId63" Type="http://schemas.openxmlformats.org/officeDocument/2006/relationships/tags" Target="../tags/tag60.xml"/><Relationship Id="rId62" Type="http://schemas.openxmlformats.org/officeDocument/2006/relationships/tags" Target="../tags/tag59.xml"/><Relationship Id="rId61" Type="http://schemas.openxmlformats.org/officeDocument/2006/relationships/tags" Target="../tags/tag58.xml"/><Relationship Id="rId60" Type="http://schemas.openxmlformats.org/officeDocument/2006/relationships/tags" Target="../tags/tag57.xml"/><Relationship Id="rId6" Type="http://schemas.openxmlformats.org/officeDocument/2006/relationships/tags" Target="../tags/tag3.xml"/><Relationship Id="rId59" Type="http://schemas.openxmlformats.org/officeDocument/2006/relationships/tags" Target="../tags/tag56.xml"/><Relationship Id="rId58" Type="http://schemas.openxmlformats.org/officeDocument/2006/relationships/tags" Target="../tags/tag55.xml"/><Relationship Id="rId57" Type="http://schemas.openxmlformats.org/officeDocument/2006/relationships/tags" Target="../tags/tag54.xml"/><Relationship Id="rId56" Type="http://schemas.openxmlformats.org/officeDocument/2006/relationships/tags" Target="../tags/tag53.xml"/><Relationship Id="rId55" Type="http://schemas.openxmlformats.org/officeDocument/2006/relationships/tags" Target="../tags/tag52.xml"/><Relationship Id="rId54" Type="http://schemas.openxmlformats.org/officeDocument/2006/relationships/tags" Target="../tags/tag51.xml"/><Relationship Id="rId53" Type="http://schemas.openxmlformats.org/officeDocument/2006/relationships/tags" Target="../tags/tag50.xml"/><Relationship Id="rId52" Type="http://schemas.openxmlformats.org/officeDocument/2006/relationships/tags" Target="../tags/tag49.xml"/><Relationship Id="rId51" Type="http://schemas.openxmlformats.org/officeDocument/2006/relationships/tags" Target="../tags/tag48.xml"/><Relationship Id="rId50" Type="http://schemas.openxmlformats.org/officeDocument/2006/relationships/tags" Target="../tags/tag47.xml"/><Relationship Id="rId5" Type="http://schemas.openxmlformats.org/officeDocument/2006/relationships/tags" Target="../tags/tag2.xml"/><Relationship Id="rId49" Type="http://schemas.openxmlformats.org/officeDocument/2006/relationships/tags" Target="../tags/tag46.xml"/><Relationship Id="rId48" Type="http://schemas.openxmlformats.org/officeDocument/2006/relationships/tags" Target="../tags/tag45.xml"/><Relationship Id="rId47" Type="http://schemas.openxmlformats.org/officeDocument/2006/relationships/tags" Target="../tags/tag44.xml"/><Relationship Id="rId46" Type="http://schemas.openxmlformats.org/officeDocument/2006/relationships/tags" Target="../tags/tag43.xml"/><Relationship Id="rId45" Type="http://schemas.openxmlformats.org/officeDocument/2006/relationships/tags" Target="../tags/tag42.xml"/><Relationship Id="rId44" Type="http://schemas.openxmlformats.org/officeDocument/2006/relationships/tags" Target="../tags/tag41.xml"/><Relationship Id="rId43" Type="http://schemas.openxmlformats.org/officeDocument/2006/relationships/tags" Target="../tags/tag40.xml"/><Relationship Id="rId42" Type="http://schemas.openxmlformats.org/officeDocument/2006/relationships/tags" Target="../tags/tag39.xml"/><Relationship Id="rId41" Type="http://schemas.openxmlformats.org/officeDocument/2006/relationships/tags" Target="../tags/tag38.xml"/><Relationship Id="rId40" Type="http://schemas.openxmlformats.org/officeDocument/2006/relationships/tags" Target="../tags/tag37.xml"/><Relationship Id="rId4" Type="http://schemas.openxmlformats.org/officeDocument/2006/relationships/tags" Target="../tags/tag1.xml"/><Relationship Id="rId39" Type="http://schemas.openxmlformats.org/officeDocument/2006/relationships/tags" Target="../tags/tag36.xml"/><Relationship Id="rId38" Type="http://schemas.openxmlformats.org/officeDocument/2006/relationships/tags" Target="../tags/tag35.xml"/><Relationship Id="rId37" Type="http://schemas.openxmlformats.org/officeDocument/2006/relationships/tags" Target="../tags/tag34.xml"/><Relationship Id="rId36" Type="http://schemas.openxmlformats.org/officeDocument/2006/relationships/tags" Target="../tags/tag33.xml"/><Relationship Id="rId35" Type="http://schemas.openxmlformats.org/officeDocument/2006/relationships/tags" Target="../tags/tag32.xml"/><Relationship Id="rId34" Type="http://schemas.openxmlformats.org/officeDocument/2006/relationships/tags" Target="../tags/tag31.xml"/><Relationship Id="rId33" Type="http://schemas.openxmlformats.org/officeDocument/2006/relationships/tags" Target="../tags/tag30.xml"/><Relationship Id="rId32" Type="http://schemas.openxmlformats.org/officeDocument/2006/relationships/tags" Target="../tags/tag29.xml"/><Relationship Id="rId31" Type="http://schemas.openxmlformats.org/officeDocument/2006/relationships/tags" Target="../tags/tag28.xml"/><Relationship Id="rId30" Type="http://schemas.openxmlformats.org/officeDocument/2006/relationships/tags" Target="../tags/tag27.xml"/><Relationship Id="rId3" Type="http://schemas.openxmlformats.org/officeDocument/2006/relationships/image" Target="../media/image4.jpeg"/><Relationship Id="rId29" Type="http://schemas.openxmlformats.org/officeDocument/2006/relationships/tags" Target="../tags/tag26.xml"/><Relationship Id="rId28" Type="http://schemas.openxmlformats.org/officeDocument/2006/relationships/tags" Target="../tags/tag25.xml"/><Relationship Id="rId27" Type="http://schemas.openxmlformats.org/officeDocument/2006/relationships/tags" Target="../tags/tag24.xml"/><Relationship Id="rId26" Type="http://schemas.openxmlformats.org/officeDocument/2006/relationships/tags" Target="../tags/tag23.xml"/><Relationship Id="rId25" Type="http://schemas.openxmlformats.org/officeDocument/2006/relationships/tags" Target="../tags/tag22.xml"/><Relationship Id="rId24" Type="http://schemas.openxmlformats.org/officeDocument/2006/relationships/tags" Target="../tags/tag21.xml"/><Relationship Id="rId23" Type="http://schemas.openxmlformats.org/officeDocument/2006/relationships/tags" Target="../tags/tag20.xml"/><Relationship Id="rId22" Type="http://schemas.openxmlformats.org/officeDocument/2006/relationships/tags" Target="../tags/tag19.xml"/><Relationship Id="rId21" Type="http://schemas.openxmlformats.org/officeDocument/2006/relationships/tags" Target="../tags/tag18.xml"/><Relationship Id="rId20" Type="http://schemas.openxmlformats.org/officeDocument/2006/relationships/tags" Target="../tags/tag17.xml"/><Relationship Id="rId2" Type="http://schemas.openxmlformats.org/officeDocument/2006/relationships/image" Target="../media/image3.svg"/><Relationship Id="rId19" Type="http://schemas.openxmlformats.org/officeDocument/2006/relationships/tags" Target="../tags/tag16.xml"/><Relationship Id="rId18" Type="http://schemas.openxmlformats.org/officeDocument/2006/relationships/tags" Target="../tags/tag15.xml"/><Relationship Id="rId17" Type="http://schemas.openxmlformats.org/officeDocument/2006/relationships/tags" Target="../tags/tag14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7.png"/><Relationship Id="rId22" Type="http://schemas.openxmlformats.org/officeDocument/2006/relationships/slideLayout" Target="../slideLayouts/slideLayout2.xml"/><Relationship Id="rId21" Type="http://schemas.openxmlformats.org/officeDocument/2006/relationships/tags" Target="../tags/tag89.xml"/><Relationship Id="rId20" Type="http://schemas.openxmlformats.org/officeDocument/2006/relationships/tags" Target="../tags/tag88.xml"/><Relationship Id="rId2" Type="http://schemas.openxmlformats.org/officeDocument/2006/relationships/image" Target="../media/image3.svg"/><Relationship Id="rId19" Type="http://schemas.openxmlformats.org/officeDocument/2006/relationships/tags" Target="../tags/tag87.xml"/><Relationship Id="rId18" Type="http://schemas.openxmlformats.org/officeDocument/2006/relationships/tags" Target="../tags/tag86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hyperlink" Target="https://snvv62.axshare.com/?g=14" TargetMode="External"/><Relationship Id="rId8" Type="http://schemas.openxmlformats.org/officeDocument/2006/relationships/tags" Target="../tags/tag91.xml"/><Relationship Id="rId7" Type="http://schemas.openxmlformats.org/officeDocument/2006/relationships/image" Target="../media/image9.png"/><Relationship Id="rId6" Type="http://schemas.openxmlformats.org/officeDocument/2006/relationships/tags" Target="../tags/tag90.xml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8.png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4" Type="http://schemas.openxmlformats.org/officeDocument/2006/relationships/tags" Target="../tags/tag92.xml"/><Relationship Id="rId3" Type="http://schemas.openxmlformats.org/officeDocument/2006/relationships/image" Target="../media/image10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tags" Target="../tags/tag93.xml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3.svg"/><Relationship Id="rId12" Type="http://schemas.openxmlformats.org/officeDocument/2006/relationships/slideLayout" Target="../slideLayouts/slideLayout2.xml"/><Relationship Id="rId11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10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&#12304;&#37329;&#23665;&#25991;&#26723;%20|%20WPS&#20113;&#25991;&#26723;&#12305;%20&#26519;&#19978;&#40560;&#30524;&#39033;&#30446;&#36827;&#24230;&#34920;&#13;https://kdocs.cn/l/crS6fVz2oakK&#13;" TargetMode="External"/><Relationship Id="rId3" Type="http://schemas.openxmlformats.org/officeDocument/2006/relationships/image" Target="../media/image16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image" Target="../media/image18.png"/><Relationship Id="rId5" Type="http://schemas.openxmlformats.org/officeDocument/2006/relationships/tags" Target="../tags/tag95.xml"/><Relationship Id="rId4" Type="http://schemas.openxmlformats.org/officeDocument/2006/relationships/image" Target="../media/image17.png"/><Relationship Id="rId3" Type="http://schemas.openxmlformats.org/officeDocument/2006/relationships/tags" Target="../tags/tag94.xml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99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image" Target="../media/image3.svg"/><Relationship Id="rId19" Type="http://schemas.openxmlformats.org/officeDocument/2006/relationships/slideLayout" Target="../slideLayouts/slideLayout2.xml"/><Relationship Id="rId18" Type="http://schemas.openxmlformats.org/officeDocument/2006/relationships/image" Target="../media/image23.png"/><Relationship Id="rId17" Type="http://schemas.openxmlformats.org/officeDocument/2006/relationships/tags" Target="../tags/tag110.xml"/><Relationship Id="rId16" Type="http://schemas.openxmlformats.org/officeDocument/2006/relationships/image" Target="../media/image22.png"/><Relationship Id="rId15" Type="http://schemas.openxmlformats.org/officeDocument/2006/relationships/tags" Target="../tags/tag109.xml"/><Relationship Id="rId14" Type="http://schemas.openxmlformats.org/officeDocument/2006/relationships/image" Target="../media/image21.png"/><Relationship Id="rId13" Type="http://schemas.openxmlformats.org/officeDocument/2006/relationships/tags" Target="../tags/tag108.xml"/><Relationship Id="rId12" Type="http://schemas.openxmlformats.org/officeDocument/2006/relationships/tags" Target="../tags/tag107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" b="15665"/>
          <a:stretch>
            <a:fillRect/>
          </a:stretch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8890"/>
            <a:ext cx="12192000" cy="6858000"/>
          </a:xfrm>
          <a:prstGeom prst="rect">
            <a:avLst/>
          </a:prstGeom>
          <a:gradFill>
            <a:gsLst>
              <a:gs pos="24000">
                <a:srgbClr val="F1F1F1">
                  <a:alpha val="88000"/>
                </a:srgbClr>
              </a:gs>
              <a:gs pos="100000">
                <a:srgbClr val="F1F1F1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9462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8" name="矩形: 圆角 17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453505" y="400050"/>
            <a:ext cx="5136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67A63"/>
                </a:solidFill>
              </a:rPr>
              <a:t>数据库系统原理课程设计中期汇报</a:t>
            </a:r>
            <a:r>
              <a:rPr lang="en-US" altLang="zh-CN" sz="1600" dirty="0">
                <a:solidFill>
                  <a:srgbClr val="267A63"/>
                </a:solidFill>
              </a:rPr>
              <a:t>-</a:t>
            </a:r>
            <a:r>
              <a:rPr lang="zh-CN" altLang="en-US" sz="1600" dirty="0">
                <a:solidFill>
                  <a:srgbClr val="267A63"/>
                </a:solidFill>
              </a:rPr>
              <a:t>第</a:t>
            </a:r>
            <a:r>
              <a:rPr lang="en-US" altLang="zh-CN" sz="1600" dirty="0">
                <a:solidFill>
                  <a:srgbClr val="267A63"/>
                </a:solidFill>
              </a:rPr>
              <a:t>8</a:t>
            </a:r>
            <a:r>
              <a:rPr lang="zh-CN" altLang="en-US" sz="1600" dirty="0">
                <a:solidFill>
                  <a:srgbClr val="267A63"/>
                </a:solidFill>
              </a:rPr>
              <a:t>小组</a:t>
            </a:r>
            <a:endParaRPr lang="zh-CN" altLang="en-US" sz="1600" dirty="0">
              <a:solidFill>
                <a:srgbClr val="267A63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96645" y="4270375"/>
            <a:ext cx="10013315" cy="1218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6600" dirty="0">
                <a:ln>
                  <a:gradFill>
                    <a:gsLst>
                      <a:gs pos="0">
                        <a:srgbClr val="267A63"/>
                      </a:gs>
                      <a:gs pos="73000">
                        <a:srgbClr val="267A63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</a:rPr>
              <a:t>FORESTEAGLE EYE</a:t>
            </a:r>
            <a:endParaRPr lang="en-US" altLang="zh-CN" sz="6600" dirty="0">
              <a:ln>
                <a:gradFill>
                  <a:gsLst>
                    <a:gs pos="0">
                      <a:srgbClr val="267A63"/>
                    </a:gs>
                    <a:gs pos="73000">
                      <a:srgbClr val="267A63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264920" y="1087755"/>
            <a:ext cx="9662160" cy="2461895"/>
            <a:chOff x="1992" y="1824"/>
            <a:chExt cx="15216" cy="3877"/>
          </a:xfrm>
        </p:grpSpPr>
        <p:grpSp>
          <p:nvGrpSpPr>
            <p:cNvPr id="2" name="组合 1"/>
            <p:cNvGrpSpPr/>
            <p:nvPr/>
          </p:nvGrpSpPr>
          <p:grpSpPr>
            <a:xfrm rot="0">
              <a:off x="1992" y="1824"/>
              <a:ext cx="15216" cy="3877"/>
              <a:chOff x="1992" y="1824"/>
              <a:chExt cx="15216" cy="3877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4298" y="2942"/>
                <a:ext cx="10434" cy="21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林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上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鹰</a:t>
                </a:r>
                <a:r>
                  <a:rPr lang="en-US" altLang="zh-CN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 </a:t>
                </a:r>
                <a:r>
                  <a:rPr lang="zh-CN" altLang="en-US" sz="5400" dirty="0">
                    <a:solidFill>
                      <a:srgbClr val="267A63"/>
                    </a:solidFill>
                    <a:latin typeface="方正公文小标宋" panose="02000500000000000000" charset="-122"/>
                    <a:ea typeface="方正公文小标宋" panose="02000500000000000000" charset="-122"/>
                    <a:sym typeface="+mn-ea"/>
                  </a:rPr>
                  <a:t>眼</a:t>
                </a:r>
                <a:endParaRPr lang="zh-CN" altLang="en-US" sz="54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基于</a:t>
                </a:r>
                <a:r>
                  <a:rPr lang="en-US" altLang="zh-CN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MySQL</a:t>
                </a:r>
                <a:r>
                  <a:rPr lang="zh-CN" altLang="en-US" sz="2800" dirty="0">
                    <a:solidFill>
                      <a:srgbClr val="267A63"/>
                    </a:solidFill>
                    <a:latin typeface="+mj-ea"/>
                    <a:ea typeface="+mj-ea"/>
                  </a:rPr>
                  <a:t>的森林环境资源平台</a:t>
                </a:r>
                <a:endParaRPr lang="zh-CN" altLang="en-US" sz="2800" dirty="0">
                  <a:solidFill>
                    <a:srgbClr val="267A63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9038" y="1824"/>
                <a:ext cx="1124" cy="1124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1992" y="5073"/>
                <a:ext cx="1521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Forest Environmental Monitoring System Based on </a:t>
                </a:r>
                <a:r>
                  <a:rPr lang="en-US" sz="2000" b="1" dirty="0">
                    <a:solidFill>
                      <a:schemeClr val="tx1">
                        <a:alpha val="50000"/>
                      </a:schemeClr>
                    </a:solidFill>
                    <a:latin typeface="Arial Black" panose="020B0A04020102020204" charset="0"/>
                    <a:ea typeface="Yu Gothic UI Semibold" panose="020B0700000000000000" charset="-128"/>
                    <a:cs typeface="Arial Black" panose="020B0A04020102020204" charset="0"/>
                  </a:rPr>
                  <a:t>MySQL</a:t>
                </a:r>
                <a:endParaRPr lang="en-US" sz="2000" b="1" dirty="0">
                  <a:solidFill>
                    <a:schemeClr val="tx1">
                      <a:alpha val="50000"/>
                    </a:schemeClr>
                  </a:solidFill>
                  <a:latin typeface="Arial Black" panose="020B0A04020102020204" charset="0"/>
                  <a:ea typeface="Yu Gothic UI Semibold" panose="020B0700000000000000" charset="-128"/>
                  <a:cs typeface="Arial Black" panose="020B0A04020102020204" charset="0"/>
                </a:endParaRPr>
              </a:p>
            </p:txBody>
          </p:sp>
        </p:grpSp>
        <p:pic>
          <p:nvPicPr>
            <p:cNvPr id="24" name="图片 23" descr="森林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04" y="1879"/>
              <a:ext cx="1014" cy="101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517650" y="3484245"/>
            <a:ext cx="915670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chemeClr val="accent6">
                    <a:lumMod val="50000"/>
                  </a:schemeClr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小组成员</a:t>
            </a:r>
            <a:endParaRPr lang="zh-CN" altLang="en-US" sz="1600" b="1">
              <a:solidFill>
                <a:schemeClr val="accent6">
                  <a:lumMod val="50000"/>
                </a:schemeClr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2252429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蔡宇轩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2252436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周小新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2251927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江娓怡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2252442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李林熹</a:t>
            </a:r>
            <a:r>
              <a:rPr lang="en-US" altLang="zh-CN" sz="1600" b="1">
                <a:solidFill>
                  <a:schemeClr val="bg2">
                    <a:lumMod val="50000"/>
                  </a:schemeClr>
                </a:solidFill>
              </a:rPr>
              <a:t> | 2252078</a:t>
            </a:r>
            <a:r>
              <a:rPr lang="zh-CN" altLang="en-US" sz="1600" b="1">
                <a:solidFill>
                  <a:schemeClr val="bg2">
                    <a:lumMod val="50000"/>
                  </a:schemeClr>
                </a:solidFill>
              </a:rPr>
              <a:t>李宜洋</a:t>
            </a:r>
            <a:endParaRPr lang="zh-CN" altLang="en-US" sz="1600" b="1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671820" cy="744220"/>
            <a:chOff x="671" y="675"/>
            <a:chExt cx="8932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1797" cy="1172"/>
              <a:chOff x="671" y="675"/>
              <a:chExt cx="1797" cy="1172"/>
            </a:xfrm>
          </p:grpSpPr>
          <p:grpSp>
            <p:nvGrpSpPr>
              <p:cNvPr id="84" name="组合 83"/>
              <p:cNvGrpSpPr/>
              <p:nvPr/>
            </p:nvGrpSpPr>
            <p:grpSpPr>
              <a:xfrm rot="0">
                <a:off x="1163" y="675"/>
                <a:ext cx="780" cy="780"/>
                <a:chOff x="17325" y="9160"/>
                <a:chExt cx="780" cy="780"/>
              </a:xfrm>
            </p:grpSpPr>
            <p:sp>
              <p:nvSpPr>
                <p:cNvPr id="85" name="椭圆 84"/>
                <p:cNvSpPr/>
                <p:nvPr/>
              </p:nvSpPr>
              <p:spPr>
                <a:xfrm>
                  <a:off x="17325" y="9160"/>
                  <a:ext cx="780" cy="780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pic>
              <p:nvPicPr>
                <p:cNvPr id="86" name="图片 85" descr="森林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96DAC541-7B7A-43D3-8B79-37D633B846F1}">
                      <asvg:svgBlip xmlns:asvg="http://schemas.microsoft.com/office/drawing/2016/SVG/main" r:embed="rId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91" y="9214"/>
                  <a:ext cx="663" cy="663"/>
                </a:xfrm>
                <a:prstGeom prst="rect">
                  <a:avLst/>
                </a:prstGeom>
              </p:spPr>
            </p:pic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908"/>
              <a:ext cx="74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人员分工</a:t>
              </a:r>
              <a:r>
                <a:rPr lang="zh-CN" altLang="en-US" sz="2400" dirty="0">
                  <a:latin typeface="+mj-ea"/>
                  <a:ea typeface="+mj-ea"/>
                </a:rPr>
                <a:t>与下一步计划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6097820" y="1921510"/>
            <a:ext cx="1270" cy="4356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80415" y="1228090"/>
            <a:ext cx="2340000" cy="25200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课程设计已完成的全部工作</a:t>
            </a:r>
            <a:endParaRPr lang="zh-CN" altLang="en-US" sz="12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26200" y="4992370"/>
            <a:ext cx="4561205" cy="1288415"/>
            <a:chOff x="10232" y="7127"/>
            <a:chExt cx="7183" cy="2029"/>
          </a:xfrm>
        </p:grpSpPr>
        <p:sp>
          <p:nvSpPr>
            <p:cNvPr id="8" name="文本框 7"/>
            <p:cNvSpPr txBox="1"/>
            <p:nvPr/>
          </p:nvSpPr>
          <p:spPr>
            <a:xfrm>
              <a:off x="10288" y="7127"/>
              <a:ext cx="1417" cy="397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前沿探索</a:t>
              </a:r>
              <a:endPara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0288" y="7493"/>
              <a:ext cx="7127" cy="1018"/>
              <a:chOff x="10288" y="7493"/>
              <a:chExt cx="7127" cy="1018"/>
            </a:xfrm>
          </p:grpSpPr>
          <p:sp>
            <p:nvSpPr>
              <p:cNvPr id="28" name="文本框 27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0288" y="7493"/>
                <a:ext cx="521" cy="1018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1015" y="7870"/>
                <a:ext cx="6400" cy="48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完善已完成的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调优工具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部分</a:t>
                </a:r>
                <a:endParaRPr lang="en-US" alt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10232" y="8152"/>
              <a:ext cx="7183" cy="1004"/>
              <a:chOff x="10232" y="8152"/>
              <a:chExt cx="7183" cy="1004"/>
            </a:xfrm>
          </p:grpSpPr>
          <p:sp>
            <p:nvSpPr>
              <p:cNvPr id="31" name="文本框 30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0232" y="8152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11015" y="8489"/>
                <a:ext cx="6400" cy="48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进一步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调研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优化方式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部分</a:t>
                </a:r>
                <a:endParaRPr lang="en-US" alt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6490335" y="1383665"/>
            <a:ext cx="5026025" cy="3370580"/>
            <a:chOff x="10232" y="3247"/>
            <a:chExt cx="7915" cy="5308"/>
          </a:xfrm>
        </p:grpSpPr>
        <p:sp>
          <p:nvSpPr>
            <p:cNvPr id="20" name="文本框 19"/>
            <p:cNvSpPr txBox="1"/>
            <p:nvPr/>
          </p:nvSpPr>
          <p:spPr>
            <a:xfrm>
              <a:off x="10300" y="3247"/>
              <a:ext cx="1417" cy="397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课程设计</a:t>
              </a:r>
              <a:endPara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0232" y="3555"/>
              <a:ext cx="7915" cy="3253"/>
              <a:chOff x="10232" y="3555"/>
              <a:chExt cx="7915" cy="3253"/>
            </a:xfrm>
          </p:grpSpPr>
          <p:sp>
            <p:nvSpPr>
              <p:cNvPr id="6" name="文本框 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232" y="4436"/>
                <a:ext cx="521" cy="1018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1026" y="3555"/>
                <a:ext cx="7121" cy="325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10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~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12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完成最核心的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森林百科、林业活动、林上论坛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三部分的全部功能。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13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~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14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完成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消息中心与小林问答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两个次要板块的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全部功能。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15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网站细节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调整。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0243" y="6597"/>
              <a:ext cx="7904" cy="1914"/>
              <a:chOff x="10243" y="6597"/>
              <a:chExt cx="7904" cy="1914"/>
            </a:xfrm>
          </p:grpSpPr>
          <p:sp>
            <p:nvSpPr>
              <p:cNvPr id="14" name="文本框 13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0243" y="6597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1026" y="7689"/>
                <a:ext cx="7121" cy="82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</a:t>
                </a:r>
                <a:r>
                  <a:rPr 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7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/>
                <a:r>
                  <a:rPr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未来应尝试完成</a:t>
                </a:r>
                <a:r>
                  <a:rPr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服务器</a:t>
                </a:r>
                <a:r>
                  <a:rPr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的部署。</a:t>
                </a:r>
                <a:endParaRPr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0232" y="6790"/>
              <a:ext cx="7915" cy="1765"/>
              <a:chOff x="10232" y="6790"/>
              <a:chExt cx="7915" cy="1765"/>
            </a:xfrm>
          </p:grpSpPr>
          <p:sp>
            <p:nvSpPr>
              <p:cNvPr id="23" name="文本框 2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0232" y="7551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32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3</a:t>
                </a:r>
                <a:endParaRPr lang="en-US" altLang="zh-CN" sz="32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1026" y="6790"/>
                <a:ext cx="7121" cy="82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l"/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第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16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周：</a:t>
                </a:r>
                <a:endParaRPr 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algn="l"/>
                <a:r>
                  <a:rPr lang="zh-CN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丰盈数据库数据和数据库的结构优化。</a:t>
                </a:r>
                <a:endParaRPr lang="zh-CN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</p:grpSp>
      </p:grpSp>
      <p:graphicFrame>
        <p:nvGraphicFramePr>
          <p:cNvPr id="37" name="表格 36"/>
          <p:cNvGraphicFramePr/>
          <p:nvPr>
            <p:custDataLst>
              <p:tags r:id="rId8"/>
            </p:custDataLst>
          </p:nvPr>
        </p:nvGraphicFramePr>
        <p:xfrm>
          <a:off x="780415" y="1603375"/>
          <a:ext cx="4871720" cy="24841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860425"/>
                <a:gridCol w="868680"/>
                <a:gridCol w="3142615"/>
              </a:tblGrid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学号</a:t>
                      </a:r>
                      <a:endParaRPr lang="zh-CN" altLang="en-US" sz="1000" b="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姓名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工作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</a:tr>
              <a:tr h="6400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2252429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蔡宇轩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-Axure</a:t>
                      </a:r>
                      <a:r>
                        <a:rPr lang="zh-CN" altLang="en-US" sz="1000"/>
                        <a:t>原型设计：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zh-CN" altLang="en-US" sz="1000"/>
                        <a:t>首页、林业活动、个人中心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登录注册、森林百科前端与个人中心前后端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-Vue+Flask</a:t>
                      </a:r>
                      <a:r>
                        <a:rPr lang="zh-CN" altLang="en-US" sz="1000"/>
                        <a:t>通信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2252436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周小新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-Vue+Flask+MySQL</a:t>
                      </a:r>
                      <a:r>
                        <a:rPr lang="zh-CN" altLang="en-US" sz="1000"/>
                        <a:t>项目搭建联调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登录注册前端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5029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2252442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李林熹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-Axure</a:t>
                      </a:r>
                      <a:r>
                        <a:rPr lang="zh-CN" altLang="en-US" sz="1000"/>
                        <a:t>原型设计：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zh-CN" altLang="en-US" sz="1000"/>
                        <a:t>森林百科、林业活动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林业活动前端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2251927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江娓怡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林业活动多张页面后端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论坛全部后端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2252078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李宜洋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森林百科多张页面后端</a:t>
                      </a:r>
                      <a:endParaRPr lang="zh-CN" altLang="en-US" sz="1000"/>
                    </a:p>
                    <a:p>
                      <a:pPr algn="l">
                        <a:buNone/>
                      </a:pPr>
                      <a:r>
                        <a:rPr lang="en-US" altLang="zh-CN" sz="1000"/>
                        <a:t>-</a:t>
                      </a:r>
                      <a:r>
                        <a:rPr lang="zh-CN" altLang="en-US" sz="1000"/>
                        <a:t>论坛全部后端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38505" y="4409440"/>
            <a:ext cx="2340000" cy="25200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前沿探索已完成的全部工作</a:t>
            </a:r>
            <a:endParaRPr lang="zh-CN" altLang="en-US" sz="12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9"/>
            </p:custDataLst>
          </p:nvPr>
        </p:nvGraphicFramePr>
        <p:xfrm>
          <a:off x="780415" y="4728845"/>
          <a:ext cx="4871720" cy="179895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860425"/>
                <a:gridCol w="868680"/>
                <a:gridCol w="3142615"/>
              </a:tblGrid>
              <a:tr h="2438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学号</a:t>
                      </a:r>
                      <a:endParaRPr lang="zh-CN" altLang="en-US" sz="1000" b="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姓名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 b="0"/>
                        <a:t>工作</a:t>
                      </a:r>
                      <a:endParaRPr lang="zh-CN" altLang="en-US" sz="1000" b="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  <a:solidFill>
                      <a:srgbClr val="10705A"/>
                    </a:solidFill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2252429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蔡宇轩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选题调研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2252436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周小新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全局</a:t>
                      </a:r>
                      <a:r>
                        <a:rPr lang="en-US" altLang="zh-CN" sz="1000"/>
                        <a:t>SQL</a:t>
                      </a:r>
                      <a:r>
                        <a:rPr lang="zh-CN" altLang="en-US" sz="1000"/>
                        <a:t>审计</a:t>
                      </a:r>
                      <a:r>
                        <a:rPr lang="zh-CN" altLang="en-US" sz="1000"/>
                        <a:t>表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05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2252442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李林熹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000"/>
                        <a:t>SQL T</a:t>
                      </a:r>
                      <a:r>
                        <a:rPr lang="en-US" altLang="zh-CN" sz="1000"/>
                        <a:t>race</a:t>
                      </a:r>
                      <a:endParaRPr lang="en-US" altLang="zh-CN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2251927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江娓怡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手动信息</a:t>
                      </a:r>
                      <a:r>
                        <a:rPr lang="zh-CN" altLang="en-US" sz="1000"/>
                        <a:t>收集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111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000"/>
                        <a:t>2252078</a:t>
                      </a:r>
                      <a:endParaRPr lang="en-US" altLang="zh-CN" sz="1000"/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/>
                        <a:t>李宜洋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000"/>
                        <a:t>自动信息</a:t>
                      </a:r>
                      <a:r>
                        <a:rPr lang="zh-CN" altLang="en-US" sz="1000"/>
                        <a:t>收集</a:t>
                      </a:r>
                      <a:endParaRPr lang="zh-CN" altLang="en-US" sz="1000"/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3490595" cy="744220"/>
            <a:chOff x="671" y="675"/>
            <a:chExt cx="5497" cy="1172"/>
          </a:xfrm>
        </p:grpSpPr>
        <p:grpSp>
          <p:nvGrpSpPr>
            <p:cNvPr id="28" name="组合 27"/>
            <p:cNvGrpSpPr/>
            <p:nvPr/>
          </p:nvGrpSpPr>
          <p:grpSpPr>
            <a:xfrm>
              <a:off x="671" y="675"/>
              <a:ext cx="5497" cy="1172"/>
              <a:chOff x="671" y="675"/>
              <a:chExt cx="5497" cy="1172"/>
            </a:xfrm>
          </p:grpSpPr>
          <p:grpSp>
            <p:nvGrpSpPr>
              <p:cNvPr id="25" name="组合 24"/>
              <p:cNvGrpSpPr/>
              <p:nvPr/>
            </p:nvGrpSpPr>
            <p:grpSpPr>
              <a:xfrm rot="0">
                <a:off x="1163" y="675"/>
                <a:ext cx="5005" cy="1172"/>
                <a:chOff x="1163" y="675"/>
                <a:chExt cx="5005" cy="1172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2115" y="1316"/>
                  <a:ext cx="4053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选题背景及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问题描述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43" name="组合 42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35" name="椭圆 3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41" name="图片 40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139" name="图片 13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48" b="172"/>
          <a:stretch>
            <a:fillRect/>
          </a:stretch>
        </p:blipFill>
        <p:spPr>
          <a:xfrm>
            <a:off x="0" y="5563870"/>
            <a:ext cx="12192000" cy="1217930"/>
          </a:xfrm>
          <a:prstGeom prst="rect">
            <a:avLst/>
          </a:prstGeom>
        </p:spPr>
      </p:pic>
      <p:grpSp>
        <p:nvGrpSpPr>
          <p:cNvPr id="137" name="组合 136"/>
          <p:cNvGrpSpPr/>
          <p:nvPr>
            <p:custDataLst>
              <p:tags r:id="rId4"/>
            </p:custDataLst>
          </p:nvPr>
        </p:nvGrpSpPr>
        <p:grpSpPr>
          <a:xfrm>
            <a:off x="426085" y="1405255"/>
            <a:ext cx="5254625" cy="3937000"/>
            <a:chOff x="1162" y="2227"/>
            <a:chExt cx="8275" cy="6200"/>
          </a:xfrm>
        </p:grpSpPr>
        <p:grpSp>
          <p:nvGrpSpPr>
            <p:cNvPr id="77" name="组合 76"/>
            <p:cNvGrpSpPr/>
            <p:nvPr>
              <p:custDataLst>
                <p:tags r:id="rId5"/>
              </p:custDataLst>
            </p:nvPr>
          </p:nvGrpSpPr>
          <p:grpSpPr>
            <a:xfrm>
              <a:off x="1163" y="2227"/>
              <a:ext cx="8274" cy="2896"/>
              <a:chOff x="3397" y="2435"/>
              <a:chExt cx="8274" cy="2896"/>
            </a:xfrm>
          </p:grpSpPr>
          <p:sp>
            <p:nvSpPr>
              <p:cNvPr id="3" name="矩形: 圆角 25"/>
              <p:cNvSpPr/>
              <p:nvPr>
                <p:custDataLst>
                  <p:tags r:id="rId6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文本框 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528" y="4607"/>
                <a:ext cx="2360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反馈建议收集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5" name="椭圆 4"/>
              <p:cNvSpPr/>
              <p:nvPr>
                <p:custDataLst>
                  <p:tags r:id="rId8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61" name="组合 60"/>
              <p:cNvGrpSpPr/>
              <p:nvPr>
                <p:custDataLst>
                  <p:tags r:id="rId9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57" name="任意多边形: 形状 5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8" name="任意多边形: 形状 57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59" name="任意多边形: 形状 58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60" name="任意多边形: 形状 59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38" name="文本框 37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收集各方对森林保护的建议和意见，依据当前森林健康状况作出相关预警。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75" name="组合 74"/>
              <p:cNvGrpSpPr/>
              <p:nvPr>
                <p:custDataLst>
                  <p:tags r:id="rId15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22" name="矩形: 圆角 21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3" name="文本框 22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ctr" fontAlgn="ctr"/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森林资源监测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37" name="文本框 36"/>
                <p:cNvSpPr txBox="1"/>
                <p:nvPr>
                  <p:custDataLst>
                    <p:tags r:id="rId18"/>
                  </p:custDataLst>
                </p:nvPr>
              </p:nvSpPr>
              <p:spPr>
                <a:xfrm>
                  <a:off x="7222" y="2435"/>
                  <a:ext cx="4448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</a:rPr>
                    <a:t>对不同地区森林资源分布、健康状况及其变化趋势进行实时监测，并提供详细的报告和数据分析。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74" name="组合 73"/>
                <p:cNvGrpSpPr/>
                <p:nvPr>
                  <p:custDataLst>
                    <p:tags r:id="rId19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40" name="直接连接符 39"/>
                  <p:cNvCxnSpPr>
                    <a:stCxn id="42" idx="4"/>
                    <a:endCxn id="6" idx="0"/>
                  </p:cNvCxnSpPr>
                  <p:nvPr>
                    <p:custDataLst>
                      <p:tags r:id="rId20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椭圆 41"/>
                  <p:cNvSpPr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48" name="组合 47"/>
                  <p:cNvGrpSpPr/>
                  <p:nvPr>
                    <p:custDataLst>
                      <p:tags r:id="rId22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44" name="任意多边形: 形状 42"/>
                    <p:cNvSpPr/>
                    <p:nvPr>
                      <p:custDataLst>
                        <p:tags r:id="rId23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7" name="任意多边形: 形状 43"/>
                    <p:cNvSpPr/>
                    <p:nvPr>
                      <p:custDataLst>
                        <p:tags r:id="rId24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49" name="任意多边形: 形状 44"/>
                    <p:cNvSpPr/>
                    <p:nvPr>
                      <p:custDataLst>
                        <p:tags r:id="rId25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5" name="任意多边形: 形状 45"/>
                    <p:cNvSpPr/>
                    <p:nvPr>
                      <p:custDataLst>
                        <p:tags r:id="rId26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56" name="任意多边形: 形状 46"/>
                    <p:cNvSpPr/>
                    <p:nvPr>
                      <p:custDataLst>
                        <p:tags r:id="rId27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76" name="组合 75"/>
              <p:cNvGrpSpPr/>
              <p:nvPr>
                <p:custDataLst>
                  <p:tags r:id="rId28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30" name="矩形: 圆角 29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/>
                <p:cNvSpPr txBox="1"/>
                <p:nvPr>
                  <p:custDataLst>
                    <p:tags r:id="rId30"/>
                  </p:custDataLst>
                </p:nvPr>
              </p:nvSpPr>
              <p:spPr>
                <a:xfrm>
                  <a:off x="3528" y="4105"/>
                  <a:ext cx="236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活动信息公示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6" name="椭圆 5"/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3" name="组合 62"/>
                <p:cNvGrpSpPr/>
                <p:nvPr>
                  <p:custDataLst>
                    <p:tags r:id="rId32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29" name="任意多边形: 形状 49"/>
                  <p:cNvSpPr/>
                  <p:nvPr>
                    <p:custDataLst>
                      <p:tags r:id="rId33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2" name="任意多边形: 形状 50"/>
                  <p:cNvSpPr/>
                  <p:nvPr>
                    <p:custDataLst>
                      <p:tags r:id="rId34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2" name="任意多边形: 形状 51"/>
                  <p:cNvSpPr/>
                  <p:nvPr>
                    <p:custDataLst>
                      <p:tags r:id="rId35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53" name="任意多边形: 形状 52"/>
                  <p:cNvSpPr/>
                  <p:nvPr>
                    <p:custDataLst>
                      <p:tags r:id="rId36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33" name="任意多边形: 形状 53"/>
                  <p:cNvSpPr/>
                  <p:nvPr>
                    <p:custDataLst>
                      <p:tags r:id="rId37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39" name="文本框 38"/>
                <p:cNvSpPr txBox="1"/>
                <p:nvPr>
                  <p:custDataLst>
                    <p:tags r:id="rId38"/>
                  </p:custDataLst>
                </p:nvPr>
              </p:nvSpPr>
              <p:spPr>
                <a:xfrm>
                  <a:off x="7255" y="4100"/>
                  <a:ext cx="4415" cy="7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完成对各项林业活动从创建、审批到报名的全流程信息公示。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62" name="直接连接符 61"/>
                <p:cNvCxnSpPr>
                  <a:endCxn id="5" idx="0"/>
                </p:cNvCxnSpPr>
                <p:nvPr>
                  <p:custDataLst>
                    <p:tags r:id="rId39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1162" y="5531"/>
              <a:ext cx="8274" cy="2897"/>
              <a:chOff x="3397" y="2435"/>
              <a:chExt cx="8274" cy="2897"/>
            </a:xfrm>
          </p:grpSpPr>
          <p:sp>
            <p:nvSpPr>
              <p:cNvPr id="79" name="矩形: 圆角 25"/>
              <p:cNvSpPr/>
              <p:nvPr>
                <p:custDataLst>
                  <p:tags r:id="rId40"/>
                </p:custDataLst>
              </p:nvPr>
            </p:nvSpPr>
            <p:spPr>
              <a:xfrm>
                <a:off x="3397" y="4607"/>
                <a:ext cx="2622" cy="506"/>
              </a:xfrm>
              <a:prstGeom prst="roundRect">
                <a:avLst>
                  <a:gd name="adj" fmla="val 50000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41"/>
                </p:custDataLst>
              </p:nvPr>
            </p:nvSpPr>
            <p:spPr>
              <a:xfrm>
                <a:off x="3528" y="4607"/>
                <a:ext cx="236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rPr>
                  <a:t>AI智能问答</a:t>
                </a:r>
                <a:endParaRPr lang="zh-CN" altLang="en-US" sz="14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endParaRPr>
              </a:p>
            </p:txBody>
          </p:sp>
          <p:sp>
            <p:nvSpPr>
              <p:cNvPr id="83" name="椭圆 82"/>
              <p:cNvSpPr/>
              <p:nvPr>
                <p:custDataLst>
                  <p:tags r:id="rId42"/>
                </p:custDataLst>
              </p:nvPr>
            </p:nvSpPr>
            <p:spPr>
              <a:xfrm>
                <a:off x="6327" y="4607"/>
                <a:ext cx="516" cy="516"/>
              </a:xfrm>
              <a:prstGeom prst="ellipse">
                <a:avLst/>
              </a:prstGeom>
              <a:noFill/>
              <a:ln>
                <a:solidFill>
                  <a:srgbClr val="267A63"/>
                </a:solidFill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grpSp>
            <p:nvGrpSpPr>
              <p:cNvPr id="84" name="组合 83"/>
              <p:cNvGrpSpPr/>
              <p:nvPr>
                <p:custDataLst>
                  <p:tags r:id="rId43"/>
                </p:custDataLst>
              </p:nvPr>
            </p:nvGrpSpPr>
            <p:grpSpPr>
              <a:xfrm rot="0">
                <a:off x="6487" y="4765"/>
                <a:ext cx="198" cy="198"/>
                <a:chOff x="811212" y="4057300"/>
                <a:chExt cx="146078" cy="146306"/>
              </a:xfrm>
            </p:grpSpPr>
            <p:sp>
              <p:nvSpPr>
                <p:cNvPr id="85" name="任意多边形: 形状 56"/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11212" y="4057300"/>
                  <a:ext cx="139585" cy="142800"/>
                </a:xfrm>
                <a:custGeom>
                  <a:avLst/>
                  <a:gdLst>
                    <a:gd name="connsiteX0" fmla="*/ 98603 w 139585"/>
                    <a:gd name="connsiteY0" fmla="*/ 142655 h 142800"/>
                    <a:gd name="connsiteX1" fmla="*/ 25564 w 139585"/>
                    <a:gd name="connsiteY1" fmla="*/ 117091 h 142800"/>
                    <a:gd name="connsiteX2" fmla="*/ 0 w 139585"/>
                    <a:gd name="connsiteY2" fmla="*/ 228 h 142800"/>
                    <a:gd name="connsiteX3" fmla="*/ 116863 w 139585"/>
                    <a:gd name="connsiteY3" fmla="*/ 18488 h 142800"/>
                    <a:gd name="connsiteX4" fmla="*/ 138774 w 139585"/>
                    <a:gd name="connsiteY4" fmla="*/ 102483 h 14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85" h="142800">
                      <a:moveTo>
                        <a:pt x="98603" y="142655"/>
                      </a:moveTo>
                      <a:cubicBezTo>
                        <a:pt x="98603" y="142655"/>
                        <a:pt x="51127" y="146307"/>
                        <a:pt x="25564" y="117091"/>
                      </a:cubicBezTo>
                      <a:cubicBezTo>
                        <a:pt x="0" y="87875"/>
                        <a:pt x="0" y="228"/>
                        <a:pt x="0" y="228"/>
                      </a:cubicBezTo>
                      <a:cubicBezTo>
                        <a:pt x="0" y="228"/>
                        <a:pt x="87647" y="-3424"/>
                        <a:pt x="116863" y="18488"/>
                      </a:cubicBezTo>
                      <a:cubicBezTo>
                        <a:pt x="146078" y="40400"/>
                        <a:pt x="138774" y="102483"/>
                        <a:pt x="138774" y="102483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6" name="任意多边形: 形状 57"/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855036" y="4090396"/>
                  <a:ext cx="102254" cy="113210"/>
                </a:xfrm>
                <a:custGeom>
                  <a:avLst/>
                  <a:gdLst>
                    <a:gd name="connsiteX0" fmla="*/ 102255 w 102254"/>
                    <a:gd name="connsiteY0" fmla="*/ 113211 h 113210"/>
                    <a:gd name="connsiteX1" fmla="*/ 36520 w 102254"/>
                    <a:gd name="connsiteY1" fmla="*/ 54779 h 113210"/>
                    <a:gd name="connsiteX2" fmla="*/ 0 w 102254"/>
                    <a:gd name="connsiteY2" fmla="*/ 0 h 11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2254" h="113210">
                      <a:moveTo>
                        <a:pt x="102255" y="113211"/>
                      </a:moveTo>
                      <a:cubicBezTo>
                        <a:pt x="102255" y="113211"/>
                        <a:pt x="61429" y="82357"/>
                        <a:pt x="36520" y="54779"/>
                      </a:cubicBezTo>
                      <a:cubicBezTo>
                        <a:pt x="11611" y="27202"/>
                        <a:pt x="0" y="0"/>
                        <a:pt x="0" y="0"/>
                      </a:cubicBez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7" name="任意多边形: 形状 58"/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91555" y="4097700"/>
                  <a:ext cx="3651" cy="47475"/>
                </a:xfrm>
                <a:custGeom>
                  <a:avLst/>
                  <a:gdLst>
                    <a:gd name="connsiteX0" fmla="*/ 0 w 3651"/>
                    <a:gd name="connsiteY0" fmla="*/ 47475 h 47475"/>
                    <a:gd name="connsiteX1" fmla="*/ 3652 w 3651"/>
                    <a:gd name="connsiteY1" fmla="*/ 0 h 4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" h="47475">
                      <a:moveTo>
                        <a:pt x="0" y="47475"/>
                      </a:moveTo>
                      <a:lnTo>
                        <a:pt x="3652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88" name="任意多边形: 形状 59"/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855036" y="4141523"/>
                  <a:ext cx="36519" cy="3651"/>
                </a:xfrm>
                <a:custGeom>
                  <a:avLst/>
                  <a:gdLst>
                    <a:gd name="connsiteX0" fmla="*/ 36520 w 36519"/>
                    <a:gd name="connsiteY0" fmla="*/ 3652 h 3651"/>
                    <a:gd name="connsiteX1" fmla="*/ 0 w 36519"/>
                    <a:gd name="connsiteY1" fmla="*/ 0 h 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519" h="3651">
                      <a:moveTo>
                        <a:pt x="36520" y="3652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700" cap="rnd">
                  <a:solidFill>
                    <a:srgbClr val="267A63"/>
                  </a:solidFill>
                  <a:prstDash val="solid"/>
                  <a:round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sp>
            <p:nvSpPr>
              <p:cNvPr id="89" name="文本框 88"/>
              <p:cNvSpPr txBox="1"/>
              <p:nvPr>
                <p:custDataLst>
                  <p:tags r:id="rId48"/>
                </p:custDataLst>
              </p:nvPr>
            </p:nvSpPr>
            <p:spPr>
              <a:xfrm>
                <a:off x="7351" y="4607"/>
                <a:ext cx="4320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l">
                  <a:lnSpc>
                    <a:spcPct val="100000"/>
                  </a:lnSpc>
                  <a:buClrTx/>
                  <a:buSzTx/>
                  <a:buFontTx/>
                </a:pPr>
                <a:r>
                  <a: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rPr>
                  <a:t>引入人工智能对话板块，在一问一答的对话中更具趣味性地学习森林知识。</a:t>
                </a:r>
                <a:endParaRPr lang="zh-CN" altLang="en-US" sz="1200" dirty="0">
                  <a:solidFill>
                    <a:srgbClr val="404040"/>
                  </a:solidFill>
                  <a:latin typeface="+mn-ea"/>
                  <a:sym typeface="+mn-ea"/>
                </a:endParaRPr>
              </a:p>
            </p:txBody>
          </p:sp>
          <p:grpSp>
            <p:nvGrpSpPr>
              <p:cNvPr id="90" name="组合 89"/>
              <p:cNvGrpSpPr/>
              <p:nvPr>
                <p:custDataLst>
                  <p:tags r:id="rId49"/>
                </p:custDataLst>
              </p:nvPr>
            </p:nvGrpSpPr>
            <p:grpSpPr>
              <a:xfrm>
                <a:off x="3397" y="2435"/>
                <a:ext cx="8273" cy="1099"/>
                <a:chOff x="3397" y="2435"/>
                <a:chExt cx="8273" cy="1099"/>
              </a:xfrm>
            </p:grpSpPr>
            <p:sp>
              <p:nvSpPr>
                <p:cNvPr id="91" name="矩形: 圆角 21"/>
                <p:cNvSpPr/>
                <p:nvPr>
                  <p:custDataLst>
                    <p:tags r:id="rId50"/>
                  </p:custDataLst>
                </p:nvPr>
              </p:nvSpPr>
              <p:spPr>
                <a:xfrm>
                  <a:off x="3397" y="2441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51"/>
                  </p:custDataLst>
                </p:nvPr>
              </p:nvSpPr>
              <p:spPr>
                <a:xfrm>
                  <a:off x="3528" y="2435"/>
                  <a:ext cx="2360" cy="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论坛资讯交流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93" name="文本框 92"/>
                <p:cNvSpPr txBox="1"/>
                <p:nvPr>
                  <p:custDataLst>
                    <p:tags r:id="rId52"/>
                  </p:custDataLst>
                </p:nvPr>
              </p:nvSpPr>
              <p:spPr>
                <a:xfrm>
                  <a:off x="7257" y="2435"/>
                  <a:ext cx="4413" cy="9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p>
                  <a:pPr algn="l">
                    <a:lnSpc>
                      <a:spcPct val="100000"/>
                    </a:lnSpc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森林生态爱好者的交流天地，获取林业咨询、发布帖子、林业活动打卡、参与社区活动等等。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  <a:p>
                  <a:pPr algn="l">
                    <a:lnSpc>
                      <a:spcPct val="100000"/>
                    </a:lnSpc>
                  </a:pPr>
                  <a:endParaRPr lang="zh-CN" altLang="en-US" sz="1200" dirty="0">
                    <a:solidFill>
                      <a:srgbClr val="404040"/>
                    </a:solidFill>
                    <a:latin typeface="+mn-ea"/>
                  </a:endParaRPr>
                </a:p>
              </p:txBody>
            </p:sp>
            <p:grpSp>
              <p:nvGrpSpPr>
                <p:cNvPr id="94" name="组合 93"/>
                <p:cNvGrpSpPr/>
                <p:nvPr>
                  <p:custDataLst>
                    <p:tags r:id="rId53"/>
                  </p:custDataLst>
                </p:nvPr>
              </p:nvGrpSpPr>
              <p:grpSpPr>
                <a:xfrm>
                  <a:off x="6316" y="2435"/>
                  <a:ext cx="515" cy="1099"/>
                  <a:chOff x="6316" y="2435"/>
                  <a:chExt cx="515" cy="1099"/>
                </a:xfrm>
              </p:grpSpPr>
              <p:cxnSp>
                <p:nvCxnSpPr>
                  <p:cNvPr id="95" name="直接连接符 94"/>
                  <p:cNvCxnSpPr>
                    <a:stCxn id="96" idx="4"/>
                    <a:endCxn id="127" idx="0"/>
                  </p:cNvCxnSpPr>
                  <p:nvPr>
                    <p:custDataLst>
                      <p:tags r:id="rId54"/>
                    </p:custDataLst>
                  </p:nvPr>
                </p:nvCxnSpPr>
                <p:spPr>
                  <a:xfrm>
                    <a:off x="6574" y="2950"/>
                    <a:ext cx="11" cy="584"/>
                  </a:xfrm>
                  <a:prstGeom prst="line">
                    <a:avLst/>
                  </a:prstGeom>
                  <a:ln w="12700">
                    <a:solidFill>
                      <a:srgbClr val="267A6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6" name="椭圆 95"/>
                  <p:cNvSpPr/>
                  <p:nvPr>
                    <p:custDataLst>
                      <p:tags r:id="rId55"/>
                    </p:custDataLst>
                  </p:nvPr>
                </p:nvSpPr>
                <p:spPr>
                  <a:xfrm>
                    <a:off x="6316" y="2435"/>
                    <a:ext cx="515" cy="515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  <a:effectLst>
                    <a:outerShdw blurRad="63500" sx="102000" sy="102000" algn="ctr" rotWithShape="0">
                      <a:prstClr val="black">
                        <a:alpha val="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118" name="组合 117"/>
                  <p:cNvGrpSpPr/>
                  <p:nvPr>
                    <p:custDataLst>
                      <p:tags r:id="rId56"/>
                    </p:custDataLst>
                  </p:nvPr>
                </p:nvGrpSpPr>
                <p:grpSpPr>
                  <a:xfrm rot="0">
                    <a:off x="6491" y="2565"/>
                    <a:ext cx="166" cy="255"/>
                    <a:chOff x="814922" y="1807703"/>
                    <a:chExt cx="122128" cy="187890"/>
                  </a:xfrm>
                </p:grpSpPr>
                <p:sp>
                  <p:nvSpPr>
                    <p:cNvPr id="119" name="任意多边形: 形状 42"/>
                    <p:cNvSpPr/>
                    <p:nvPr>
                      <p:custDataLst>
                        <p:tags r:id="rId57"/>
                      </p:custDataLst>
                    </p:nvPr>
                  </p:nvSpPr>
                  <p:spPr>
                    <a:xfrm rot="19017823">
                      <a:off x="814922" y="1807703"/>
                      <a:ext cx="122128" cy="187890"/>
                    </a:xfrm>
                    <a:custGeom>
                      <a:avLst/>
                      <a:gdLst>
                        <a:gd name="connsiteX0" fmla="*/ 122129 w 122128"/>
                        <a:gd name="connsiteY0" fmla="*/ 93945 h 187890"/>
                        <a:gd name="connsiteX1" fmla="*/ 61064 w 122128"/>
                        <a:gd name="connsiteY1" fmla="*/ 187890 h 187890"/>
                        <a:gd name="connsiteX2" fmla="*/ 0 w 122128"/>
                        <a:gd name="connsiteY2" fmla="*/ 93945 h 187890"/>
                        <a:gd name="connsiteX3" fmla="*/ 61064 w 122128"/>
                        <a:gd name="connsiteY3" fmla="*/ 0 h 187890"/>
                        <a:gd name="connsiteX4" fmla="*/ 122129 w 122128"/>
                        <a:gd name="connsiteY4" fmla="*/ 93945 h 187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28" h="187890">
                          <a:moveTo>
                            <a:pt x="122129" y="93945"/>
                          </a:moveTo>
                          <a:cubicBezTo>
                            <a:pt x="122129" y="160147"/>
                            <a:pt x="61064" y="187890"/>
                            <a:pt x="61064" y="187890"/>
                          </a:cubicBezTo>
                          <a:cubicBezTo>
                            <a:pt x="61064" y="187890"/>
                            <a:pt x="0" y="166165"/>
                            <a:pt x="0" y="93945"/>
                          </a:cubicBezTo>
                          <a:cubicBezTo>
                            <a:pt x="0" y="21725"/>
                            <a:pt x="61064" y="0"/>
                            <a:pt x="61064" y="0"/>
                          </a:cubicBezTo>
                          <a:cubicBezTo>
                            <a:pt x="61064" y="0"/>
                            <a:pt x="122129" y="27743"/>
                            <a:pt x="122129" y="93945"/>
                          </a:cubicBezTo>
                          <a:close/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0" name="任意多边形: 形状 43"/>
                    <p:cNvSpPr/>
                    <p:nvPr>
                      <p:custDataLst>
                        <p:tags r:id="rId58"/>
                      </p:custDataLst>
                    </p:nvPr>
                  </p:nvSpPr>
                  <p:spPr>
                    <a:xfrm rot="19017823">
                      <a:off x="903281" y="1914506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1" name="任意多边形: 形状 44"/>
                    <p:cNvSpPr/>
                    <p:nvPr>
                      <p:custDataLst>
                        <p:tags r:id="rId59"/>
                      </p:custDataLst>
                    </p:nvPr>
                  </p:nvSpPr>
                  <p:spPr>
                    <a:xfrm rot="19017823">
                      <a:off x="863674" y="1906502"/>
                      <a:ext cx="23486" cy="23486"/>
                    </a:xfrm>
                    <a:custGeom>
                      <a:avLst/>
                      <a:gdLst>
                        <a:gd name="connsiteX0" fmla="*/ 23486 w 23486"/>
                        <a:gd name="connsiteY0" fmla="*/ 23486 h 23486"/>
                        <a:gd name="connsiteX1" fmla="*/ 0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23486" y="23486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2" name="任意多边形: 形状 45"/>
                    <p:cNvSpPr/>
                    <p:nvPr>
                      <p:custDataLst>
                        <p:tags r:id="rId60"/>
                      </p:custDataLst>
                    </p:nvPr>
                  </p:nvSpPr>
                  <p:spPr>
                    <a:xfrm rot="19017823">
                      <a:off x="861607" y="1869873"/>
                      <a:ext cx="23486" cy="23486"/>
                    </a:xfrm>
                    <a:custGeom>
                      <a:avLst/>
                      <a:gdLst>
                        <a:gd name="connsiteX0" fmla="*/ 0 w 23486"/>
                        <a:gd name="connsiteY0" fmla="*/ 23486 h 23486"/>
                        <a:gd name="connsiteX1" fmla="*/ 23486 w 23486"/>
                        <a:gd name="connsiteY1" fmla="*/ 0 h 23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23486" h="23486">
                          <a:moveTo>
                            <a:pt x="0" y="23486"/>
                          </a:moveTo>
                          <a:lnTo>
                            <a:pt x="23486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  <p:sp>
                  <p:nvSpPr>
                    <p:cNvPr id="123" name="任意多边形: 形状 46"/>
                    <p:cNvSpPr/>
                    <p:nvPr>
                      <p:custDataLst>
                        <p:tags r:id="rId61"/>
                      </p:custDataLst>
                    </p:nvPr>
                  </p:nvSpPr>
                  <p:spPr>
                    <a:xfrm rot="19017823">
                      <a:off x="891383" y="1846752"/>
                      <a:ext cx="4697" cy="140917"/>
                    </a:xfrm>
                    <a:custGeom>
                      <a:avLst/>
                      <a:gdLst>
                        <a:gd name="connsiteX0" fmla="*/ 0 w 4697"/>
                        <a:gd name="connsiteY0" fmla="*/ 140918 h 140917"/>
                        <a:gd name="connsiteX1" fmla="*/ 0 w 4697"/>
                        <a:gd name="connsiteY1" fmla="*/ 0 h 14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4697" h="140917">
                          <a:moveTo>
                            <a:pt x="0" y="14091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2700" cap="rnd">
                      <a:solidFill>
                        <a:srgbClr val="267A63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24" name="组合 123"/>
              <p:cNvGrpSpPr/>
              <p:nvPr>
                <p:custDataLst>
                  <p:tags r:id="rId62"/>
                </p:custDataLst>
              </p:nvPr>
            </p:nvGrpSpPr>
            <p:grpSpPr>
              <a:xfrm>
                <a:off x="3397" y="3534"/>
                <a:ext cx="8273" cy="1073"/>
                <a:chOff x="3397" y="4100"/>
                <a:chExt cx="8273" cy="1073"/>
              </a:xfrm>
            </p:grpSpPr>
            <p:sp>
              <p:nvSpPr>
                <p:cNvPr id="125" name="矩形: 圆角 29"/>
                <p:cNvSpPr/>
                <p:nvPr>
                  <p:custDataLst>
                    <p:tags r:id="rId63"/>
                  </p:custDataLst>
                </p:nvPr>
              </p:nvSpPr>
              <p:spPr>
                <a:xfrm>
                  <a:off x="3397" y="4105"/>
                  <a:ext cx="2622" cy="50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267A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26" name="文本框 125"/>
                <p:cNvSpPr txBox="1"/>
                <p:nvPr>
                  <p:custDataLst>
                    <p:tags r:id="rId64"/>
                  </p:custDataLst>
                </p:nvPr>
              </p:nvSpPr>
              <p:spPr>
                <a:xfrm>
                  <a:off x="3528" y="4105"/>
                  <a:ext cx="2360" cy="4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ctr">
                    <a:buClrTx/>
                    <a:buSzTx/>
                    <a:buFontTx/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+mj-ea"/>
                      <a:ea typeface="+mj-ea"/>
                      <a:sym typeface="+mn-ea"/>
                    </a:rPr>
                    <a:t>机构团队协作</a:t>
                  </a:r>
                  <a:endPara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  <a:sym typeface="+mn-ea"/>
                  </a:endParaRPr>
                </a:p>
              </p:txBody>
            </p:sp>
            <p:sp>
              <p:nvSpPr>
                <p:cNvPr id="127" name="椭圆 126"/>
                <p:cNvSpPr/>
                <p:nvPr>
                  <p:custDataLst>
                    <p:tags r:id="rId65"/>
                  </p:custDataLst>
                </p:nvPr>
              </p:nvSpPr>
              <p:spPr>
                <a:xfrm>
                  <a:off x="6327" y="4100"/>
                  <a:ext cx="516" cy="516"/>
                </a:xfrm>
                <a:prstGeom prst="ellipse">
                  <a:avLst/>
                </a:prstGeom>
                <a:noFill/>
                <a:ln>
                  <a:solidFill>
                    <a:srgbClr val="267A63"/>
                  </a:solidFill>
                </a:ln>
                <a:effectLst>
                  <a:outerShdw blurRad="63500" sx="102000" sy="102000" algn="ctr" rotWithShape="0">
                    <a:prstClr val="black">
                      <a:alpha val="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128" name="组合 127"/>
                <p:cNvGrpSpPr/>
                <p:nvPr>
                  <p:custDataLst>
                    <p:tags r:id="rId66"/>
                  </p:custDataLst>
                </p:nvPr>
              </p:nvGrpSpPr>
              <p:grpSpPr>
                <a:xfrm rot="0">
                  <a:off x="6468" y="4239"/>
                  <a:ext cx="236" cy="221"/>
                  <a:chOff x="790662" y="2925385"/>
                  <a:chExt cx="173927" cy="163088"/>
                </a:xfrm>
              </p:grpSpPr>
              <p:sp>
                <p:nvSpPr>
                  <p:cNvPr id="129" name="任意多边形: 形状 49"/>
                  <p:cNvSpPr/>
                  <p:nvPr>
                    <p:custDataLst>
                      <p:tags r:id="rId67"/>
                    </p:custDataLst>
                  </p:nvPr>
                </p:nvSpPr>
                <p:spPr>
                  <a:xfrm rot="19017823">
                    <a:off x="810147" y="2926993"/>
                    <a:ext cx="122486" cy="150752"/>
                  </a:xfrm>
                  <a:custGeom>
                    <a:avLst/>
                    <a:gdLst>
                      <a:gd name="connsiteX0" fmla="*/ 122487 w 122486"/>
                      <a:gd name="connsiteY0" fmla="*/ 93649 h 150752"/>
                      <a:gd name="connsiteX1" fmla="*/ 61243 w 122486"/>
                      <a:gd name="connsiteY1" fmla="*/ 150753 h 150752"/>
                      <a:gd name="connsiteX2" fmla="*/ 0 w 122486"/>
                      <a:gd name="connsiteY2" fmla="*/ 93649 h 150752"/>
                      <a:gd name="connsiteX3" fmla="*/ 61243 w 122486"/>
                      <a:gd name="connsiteY3" fmla="*/ 0 h 150752"/>
                      <a:gd name="connsiteX4" fmla="*/ 122487 w 122486"/>
                      <a:gd name="connsiteY4" fmla="*/ 93649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86" h="150752">
                        <a:moveTo>
                          <a:pt x="122487" y="93649"/>
                        </a:moveTo>
                        <a:cubicBezTo>
                          <a:pt x="122487" y="125186"/>
                          <a:pt x="95067" y="150753"/>
                          <a:pt x="61243" y="150753"/>
                        </a:cubicBezTo>
                        <a:cubicBezTo>
                          <a:pt x="27420" y="150753"/>
                          <a:pt x="0" y="125186"/>
                          <a:pt x="0" y="93649"/>
                        </a:cubicBezTo>
                        <a:cubicBezTo>
                          <a:pt x="0" y="62112"/>
                          <a:pt x="61243" y="0"/>
                          <a:pt x="61243" y="0"/>
                        </a:cubicBezTo>
                        <a:cubicBezTo>
                          <a:pt x="61243" y="0"/>
                          <a:pt x="122487" y="62112"/>
                          <a:pt x="122487" y="93649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0" name="任意多边形: 形状 50"/>
                  <p:cNvSpPr/>
                  <p:nvPr>
                    <p:custDataLst>
                      <p:tags r:id="rId68"/>
                    </p:custDataLst>
                  </p:nvPr>
                </p:nvSpPr>
                <p:spPr>
                  <a:xfrm rot="19017823">
                    <a:off x="870757" y="2925385"/>
                    <a:ext cx="4711" cy="150752"/>
                  </a:xfrm>
                  <a:custGeom>
                    <a:avLst/>
                    <a:gdLst>
                      <a:gd name="connsiteX0" fmla="*/ 0 w 4711"/>
                      <a:gd name="connsiteY0" fmla="*/ 0 h 150752"/>
                      <a:gd name="connsiteX1" fmla="*/ 0 w 4711"/>
                      <a:gd name="connsiteY1" fmla="*/ 150753 h 15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150752">
                        <a:moveTo>
                          <a:pt x="0" y="0"/>
                        </a:moveTo>
                        <a:lnTo>
                          <a:pt x="0" y="150753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1" name="任意多边形: 形状 51"/>
                  <p:cNvSpPr/>
                  <p:nvPr>
                    <p:custDataLst>
                      <p:tags r:id="rId69"/>
                    </p:custDataLst>
                  </p:nvPr>
                </p:nvSpPr>
                <p:spPr>
                  <a:xfrm rot="19017823">
                    <a:off x="935058" y="3050785"/>
                    <a:ext cx="4711" cy="37688"/>
                  </a:xfrm>
                  <a:custGeom>
                    <a:avLst/>
                    <a:gdLst>
                      <a:gd name="connsiteX0" fmla="*/ 0 w 4711"/>
                      <a:gd name="connsiteY0" fmla="*/ 0 h 37688"/>
                      <a:gd name="connsiteX1" fmla="*/ 0 w 4711"/>
                      <a:gd name="connsiteY1" fmla="*/ 37688 h 37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711" h="37688">
                        <a:moveTo>
                          <a:pt x="0" y="0"/>
                        </a:moveTo>
                        <a:lnTo>
                          <a:pt x="0" y="37688"/>
                        </a:lnTo>
                      </a:path>
                    </a:pathLst>
                  </a:custGeom>
                  <a:noFill/>
                  <a:ln w="12700" cap="rnd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52"/>
                  <p:cNvSpPr/>
                  <p:nvPr>
                    <p:custDataLst>
                      <p:tags r:id="rId70"/>
                    </p:custDataLst>
                  </p:nvPr>
                </p:nvSpPr>
                <p:spPr>
                  <a:xfrm rot="19017823">
                    <a:off x="842103" y="3008043"/>
                    <a:ext cx="122486" cy="57103"/>
                  </a:xfrm>
                  <a:custGeom>
                    <a:avLst/>
                    <a:gdLst>
                      <a:gd name="connsiteX0" fmla="*/ 122487 w 122486"/>
                      <a:gd name="connsiteY0" fmla="*/ 0 h 57103"/>
                      <a:gd name="connsiteX1" fmla="*/ 61243 w 122486"/>
                      <a:gd name="connsiteY1" fmla="*/ 57103 h 57103"/>
                      <a:gd name="connsiteX2" fmla="*/ 0 w 122486"/>
                      <a:gd name="connsiteY2" fmla="*/ 0 h 5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57103">
                        <a:moveTo>
                          <a:pt x="122487" y="0"/>
                        </a:moveTo>
                        <a:cubicBezTo>
                          <a:pt x="122487" y="31537"/>
                          <a:pt x="95067" y="57103"/>
                          <a:pt x="61243" y="57103"/>
                        </a:cubicBezTo>
                        <a:cubicBezTo>
                          <a:pt x="27420" y="57103"/>
                          <a:pt x="0" y="31537"/>
                          <a:pt x="0" y="0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  <p:sp>
                <p:nvSpPr>
                  <p:cNvPr id="133" name="任意多边形: 形状 53"/>
                  <p:cNvSpPr/>
                  <p:nvPr>
                    <p:custDataLst>
                      <p:tags r:id="rId71"/>
                    </p:custDataLst>
                  </p:nvPr>
                </p:nvSpPr>
                <p:spPr>
                  <a:xfrm rot="19017823">
                    <a:off x="790662" y="2934676"/>
                    <a:ext cx="122486" cy="93649"/>
                  </a:xfrm>
                  <a:custGeom>
                    <a:avLst/>
                    <a:gdLst>
                      <a:gd name="connsiteX0" fmla="*/ 122487 w 122486"/>
                      <a:gd name="connsiteY0" fmla="*/ 93649 h 93649"/>
                      <a:gd name="connsiteX1" fmla="*/ 61243 w 122486"/>
                      <a:gd name="connsiteY1" fmla="*/ 0 h 93649"/>
                      <a:gd name="connsiteX2" fmla="*/ 0 w 122486"/>
                      <a:gd name="connsiteY2" fmla="*/ 93649 h 93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2486" h="93649">
                        <a:moveTo>
                          <a:pt x="122487" y="93649"/>
                        </a:moveTo>
                        <a:cubicBezTo>
                          <a:pt x="122487" y="62112"/>
                          <a:pt x="61243" y="0"/>
                          <a:pt x="61243" y="0"/>
                        </a:cubicBezTo>
                        <a:cubicBezTo>
                          <a:pt x="61243" y="0"/>
                          <a:pt x="0" y="62112"/>
                          <a:pt x="0" y="93649"/>
                        </a:cubicBezTo>
                      </a:path>
                    </a:pathLst>
                  </a:custGeom>
                  <a:noFill/>
                  <a:ln w="12700" cap="flat">
                    <a:solidFill>
                      <a:srgbClr val="267A63"/>
                    </a:solidFill>
                    <a:prstDash val="solid"/>
                    <a:round/>
                  </a:ln>
                </p:spPr>
                <p:txBody>
                  <a:bodyPr rtlCol="0" anchor="ctr"/>
                  <a:p>
                    <a:endParaRPr lang="zh-CN" altLang="en-US"/>
                  </a:p>
                </p:txBody>
              </p:sp>
            </p:grpSp>
            <p:sp>
              <p:nvSpPr>
                <p:cNvPr id="134" name="文本框 133"/>
                <p:cNvSpPr txBox="1"/>
                <p:nvPr>
                  <p:custDataLst>
                    <p:tags r:id="rId72"/>
                  </p:custDataLst>
                </p:nvPr>
              </p:nvSpPr>
              <p:spPr>
                <a:xfrm>
                  <a:off x="7255" y="4100"/>
                  <a:ext cx="4415" cy="10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lvl="0" algn="l">
                    <a:lnSpc>
                      <a:spcPct val="100000"/>
                    </a:lnSpc>
                    <a:buClrTx/>
                    <a:buSzTx/>
                    <a:buFontTx/>
                  </a:pPr>
                  <a:r>
                    <a:rPr lang="zh-CN" altLang="en-US" sz="1200" dirty="0">
                      <a:solidFill>
                        <a:srgbClr val="404040"/>
                      </a:solidFill>
                      <a:latin typeface="+mn-ea"/>
                      <a:sym typeface="+mn-ea"/>
                    </a:rPr>
                    <a:t>根据不同森林的不同管理机构、从业机构实现团队协作，按照角色不同执行不同权限与功能。</a:t>
                  </a:r>
                  <a:endParaRPr lang="zh-CN" altLang="en-US" sz="1200" dirty="0">
                    <a:solidFill>
                      <a:srgbClr val="404040"/>
                    </a:solidFill>
                    <a:latin typeface="+mn-ea"/>
                    <a:sym typeface="+mn-ea"/>
                  </a:endParaRPr>
                </a:p>
              </p:txBody>
            </p:sp>
            <p:cxnSp>
              <p:nvCxnSpPr>
                <p:cNvPr id="135" name="直接连接符 134"/>
                <p:cNvCxnSpPr>
                  <a:endCxn id="83" idx="0"/>
                </p:cNvCxnSpPr>
                <p:nvPr>
                  <p:custDataLst>
                    <p:tags r:id="rId73"/>
                  </p:custDataLst>
                </p:nvPr>
              </p:nvCxnSpPr>
              <p:spPr>
                <a:xfrm>
                  <a:off x="6585" y="4606"/>
                  <a:ext cx="0" cy="567"/>
                </a:xfrm>
                <a:prstGeom prst="line">
                  <a:avLst/>
                </a:prstGeom>
                <a:ln w="12700">
                  <a:solidFill>
                    <a:srgbClr val="267A6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36" name="直接连接符 135"/>
            <p:cNvCxnSpPr/>
            <p:nvPr>
              <p:custDataLst>
                <p:tags r:id="rId74"/>
              </p:custDataLst>
            </p:nvPr>
          </p:nvCxnSpPr>
          <p:spPr>
            <a:xfrm>
              <a:off x="4350" y="4930"/>
              <a:ext cx="11" cy="584"/>
            </a:xfrm>
            <a:prstGeom prst="line">
              <a:avLst/>
            </a:prstGeom>
            <a:ln w="12700">
              <a:solidFill>
                <a:srgbClr val="267A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组合 139"/>
          <p:cNvGrpSpPr/>
          <p:nvPr/>
        </p:nvGrpSpPr>
        <p:grpSpPr>
          <a:xfrm>
            <a:off x="5946140" y="1368000"/>
            <a:ext cx="5655945" cy="3721059"/>
            <a:chOff x="5296" y="2546"/>
            <a:chExt cx="9525" cy="6266"/>
          </a:xfrm>
        </p:grpSpPr>
        <p:cxnSp>
          <p:nvCxnSpPr>
            <p:cNvPr id="141" name="直接箭头连接符 140"/>
            <p:cNvCxnSpPr>
              <a:stCxn id="183" idx="3"/>
              <a:endCxn id="146" idx="3"/>
            </p:cNvCxnSpPr>
            <p:nvPr/>
          </p:nvCxnSpPr>
          <p:spPr>
            <a:xfrm flipH="1">
              <a:off x="6799" y="6470"/>
              <a:ext cx="2236" cy="752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142" name="组合 141"/>
            <p:cNvGrpSpPr/>
            <p:nvPr/>
          </p:nvGrpSpPr>
          <p:grpSpPr>
            <a:xfrm>
              <a:off x="5296" y="2546"/>
              <a:ext cx="2378" cy="1233"/>
              <a:chOff x="921" y="1877"/>
              <a:chExt cx="2378" cy="1233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936" y="187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01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921" y="2542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普通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用户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5435" y="6783"/>
              <a:ext cx="2378" cy="1284"/>
              <a:chOff x="921" y="6058"/>
              <a:chExt cx="2378" cy="1284"/>
            </a:xfrm>
          </p:grpSpPr>
          <p:sp>
            <p:nvSpPr>
              <p:cNvPr id="146" name="文本框 145"/>
              <p:cNvSpPr txBox="1"/>
              <p:nvPr/>
            </p:nvSpPr>
            <p:spPr>
              <a:xfrm>
                <a:off x="936" y="6058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800" dirty="0">
                    <a:solidFill>
                      <a:srgbClr val="267A63"/>
                    </a:solidFill>
                  </a:rPr>
                  <a:t>03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921" y="6774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林业管理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12298" y="2546"/>
              <a:ext cx="2391" cy="1234"/>
              <a:chOff x="15868" y="2507"/>
              <a:chExt cx="2391" cy="1234"/>
            </a:xfrm>
          </p:grpSpPr>
          <p:sp>
            <p:nvSpPr>
              <p:cNvPr id="149" name="文本框 148"/>
              <p:cNvSpPr txBox="1"/>
              <p:nvPr/>
            </p:nvSpPr>
            <p:spPr>
              <a:xfrm>
                <a:off x="16911" y="2507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en-US" altLang="zh-CN" sz="2800" dirty="0">
                    <a:solidFill>
                      <a:srgbClr val="267A63"/>
                    </a:solidFill>
                  </a:rPr>
                  <a:t>02</a:t>
                </a:r>
                <a:endParaRPr lang="zh-CN" altLang="en-US" sz="2800" dirty="0">
                  <a:solidFill>
                    <a:srgbClr val="267A63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15868" y="3173"/>
                <a:ext cx="2378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林业</a:t>
                </a:r>
                <a:r>
                  <a:rPr lang="zh-CN" altLang="en-US" sz="1600" dirty="0">
                    <a:solidFill>
                      <a:srgbClr val="181717"/>
                    </a:solidFill>
                    <a:latin typeface="+mj-ea"/>
                    <a:ea typeface="+mj-ea"/>
                  </a:rPr>
                  <a:t>从业人员</a:t>
                </a:r>
                <a:endParaRPr lang="zh-CN" altLang="en-US" sz="1600" dirty="0">
                  <a:solidFill>
                    <a:srgbClr val="181717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2004" y="6783"/>
              <a:ext cx="2699" cy="1233"/>
              <a:chOff x="15560" y="6109"/>
              <a:chExt cx="2699" cy="1233"/>
            </a:xfrm>
          </p:grpSpPr>
          <p:sp>
            <p:nvSpPr>
              <p:cNvPr id="152" name="文本框 151"/>
              <p:cNvSpPr txBox="1"/>
              <p:nvPr/>
            </p:nvSpPr>
            <p:spPr>
              <a:xfrm>
                <a:off x="16911" y="6109"/>
                <a:ext cx="1348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lvl="0" algn="r">
                  <a:buClrTx/>
                  <a:buSzTx/>
                  <a:buFontTx/>
                </a:pPr>
                <a:r>
                  <a:rPr lang="en-US" altLang="zh-CN" sz="2800" dirty="0">
                    <a:solidFill>
                      <a:srgbClr val="267A63"/>
                    </a:solidFill>
                    <a:sym typeface="+mn-ea"/>
                  </a:rPr>
                  <a:t>04</a:t>
                </a:r>
                <a:endParaRPr lang="en-US" altLang="zh-CN" sz="2800" dirty="0">
                  <a:solidFill>
                    <a:srgbClr val="267A63"/>
                  </a:solidFill>
                  <a:sym typeface="+mn-ea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5560" y="6774"/>
                <a:ext cx="2685" cy="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r"/>
                <a:r>
                  <a:rPr lang="zh-CN" alt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j-ea"/>
                    <a:ea typeface="+mj-ea"/>
                  </a:rPr>
                  <a:t>监管人员</a:t>
                </a:r>
                <a:endPara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7406" y="3037"/>
              <a:ext cx="5934" cy="4764"/>
              <a:chOff x="7406" y="3037"/>
              <a:chExt cx="5934" cy="4764"/>
            </a:xfrm>
          </p:grpSpPr>
          <p:sp>
            <p:nvSpPr>
              <p:cNvPr id="155" name="圆: 空心 13"/>
              <p:cNvSpPr/>
              <p:nvPr/>
            </p:nvSpPr>
            <p:spPr>
              <a:xfrm>
                <a:off x="8438" y="3566"/>
                <a:ext cx="3494" cy="3494"/>
              </a:xfrm>
              <a:prstGeom prst="donut">
                <a:avLst>
                  <a:gd name="adj" fmla="val 13437"/>
                </a:avLst>
              </a:prstGeom>
              <a:blipFill dpi="0" rotWithShape="1">
                <a:blip r:embed="rId75"/>
                <a:srcRect/>
                <a:tile tx="0" ty="63500" sx="100000" sy="100000" flip="none" algn="b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7406" y="3037"/>
                <a:ext cx="5934" cy="4764"/>
                <a:chOff x="7406" y="3037"/>
                <a:chExt cx="5934" cy="4764"/>
              </a:xfrm>
            </p:grpSpPr>
            <p:grpSp>
              <p:nvGrpSpPr>
                <p:cNvPr id="157" name="组合 156"/>
                <p:cNvGrpSpPr/>
                <p:nvPr/>
              </p:nvGrpSpPr>
              <p:grpSpPr>
                <a:xfrm>
                  <a:off x="9479" y="7305"/>
                  <a:ext cx="1675" cy="497"/>
                  <a:chOff x="703183" y="5985866"/>
                  <a:chExt cx="1063860" cy="315908"/>
                </a:xfrm>
              </p:grpSpPr>
              <p:grpSp>
                <p:nvGrpSpPr>
                  <p:cNvPr id="158" name="组合 157"/>
                  <p:cNvGrpSpPr/>
                  <p:nvPr/>
                </p:nvGrpSpPr>
                <p:grpSpPr>
                  <a:xfrm>
                    <a:off x="703183" y="5985866"/>
                    <a:ext cx="315910" cy="315908"/>
                    <a:chOff x="739217" y="5963346"/>
                    <a:chExt cx="315910" cy="315908"/>
                  </a:xfrm>
                </p:grpSpPr>
                <p:grpSp>
                  <p:nvGrpSpPr>
                    <p:cNvPr id="159" name="组合 158"/>
                    <p:cNvGrpSpPr/>
                    <p:nvPr/>
                  </p:nvGrpSpPr>
                  <p:grpSpPr>
                    <a:xfrm>
                      <a:off x="842533" y="6066575"/>
                      <a:ext cx="109276" cy="109448"/>
                      <a:chOff x="682669" y="10107210"/>
                      <a:chExt cx="300000" cy="300469"/>
                    </a:xfrm>
                  </p:grpSpPr>
                  <p:sp>
                    <p:nvSpPr>
                      <p:cNvPr id="160" name="任意多边形: 形状 52"/>
                      <p:cNvSpPr/>
                      <p:nvPr/>
                    </p:nvSpPr>
                    <p:spPr>
                      <a:xfrm>
                        <a:off x="682669" y="10107210"/>
                        <a:ext cx="286666" cy="293268"/>
                      </a:xfrm>
                      <a:custGeom>
                        <a:avLst/>
                        <a:gdLst>
                          <a:gd name="connsiteX0" fmla="*/ 202500 w 286666"/>
                          <a:gd name="connsiteY0" fmla="*/ 292969 h 293268"/>
                          <a:gd name="connsiteX1" fmla="*/ 52500 w 286666"/>
                          <a:gd name="connsiteY1" fmla="*/ 240469 h 293268"/>
                          <a:gd name="connsiteX2" fmla="*/ 0 w 286666"/>
                          <a:gd name="connsiteY2" fmla="*/ 469 h 293268"/>
                          <a:gd name="connsiteX3" fmla="*/ 240000 w 286666"/>
                          <a:gd name="connsiteY3" fmla="*/ 37969 h 293268"/>
                          <a:gd name="connsiteX4" fmla="*/ 285000 w 286666"/>
                          <a:gd name="connsiteY4" fmla="*/ 210469 h 2932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86666" h="293268">
                            <a:moveTo>
                              <a:pt x="202500" y="292969"/>
                            </a:moveTo>
                            <a:cubicBezTo>
                              <a:pt x="202500" y="292969"/>
                              <a:pt x="105000" y="300469"/>
                              <a:pt x="52500" y="240469"/>
                            </a:cubicBezTo>
                            <a:cubicBezTo>
                              <a:pt x="0" y="180469"/>
                              <a:pt x="0" y="469"/>
                              <a:pt x="0" y="469"/>
                            </a:cubicBezTo>
                            <a:cubicBezTo>
                              <a:pt x="0" y="469"/>
                              <a:pt x="180000" y="-7031"/>
                              <a:pt x="240000" y="37969"/>
                            </a:cubicBezTo>
                            <a:cubicBezTo>
                              <a:pt x="300000" y="82969"/>
                              <a:pt x="285000" y="210469"/>
                              <a:pt x="285000" y="210469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1" name="任意多边形: 形状 53"/>
                      <p:cNvSpPr/>
                      <p:nvPr/>
                    </p:nvSpPr>
                    <p:spPr>
                      <a:xfrm>
                        <a:off x="772669" y="10175179"/>
                        <a:ext cx="210000" cy="232500"/>
                      </a:xfrm>
                      <a:custGeom>
                        <a:avLst/>
                        <a:gdLst>
                          <a:gd name="connsiteX0" fmla="*/ 210000 w 210000"/>
                          <a:gd name="connsiteY0" fmla="*/ 232500 h 232500"/>
                          <a:gd name="connsiteX1" fmla="*/ 75000 w 210000"/>
                          <a:gd name="connsiteY1" fmla="*/ 112500 h 232500"/>
                          <a:gd name="connsiteX2" fmla="*/ 0 w 210000"/>
                          <a:gd name="connsiteY2" fmla="*/ 0 h 232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10000" h="232500">
                            <a:moveTo>
                              <a:pt x="210000" y="232500"/>
                            </a:moveTo>
                            <a:cubicBezTo>
                              <a:pt x="210000" y="232500"/>
                              <a:pt x="126155" y="169136"/>
                              <a:pt x="75000" y="112500"/>
                            </a:cubicBezTo>
                            <a:cubicBezTo>
                              <a:pt x="23845" y="55864"/>
                              <a:pt x="0" y="0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2" name="任意多边形: 形状 54"/>
                      <p:cNvSpPr/>
                      <p:nvPr/>
                    </p:nvSpPr>
                    <p:spPr>
                      <a:xfrm>
                        <a:off x="847669" y="10190179"/>
                        <a:ext cx="7500" cy="97500"/>
                      </a:xfrm>
                      <a:custGeom>
                        <a:avLst/>
                        <a:gdLst>
                          <a:gd name="connsiteX0" fmla="*/ 0 w 7500"/>
                          <a:gd name="connsiteY0" fmla="*/ 97500 h 97500"/>
                          <a:gd name="connsiteX1" fmla="*/ 7500 w 7500"/>
                          <a:gd name="connsiteY1" fmla="*/ 0 h 9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" h="97500">
                            <a:moveTo>
                              <a:pt x="0" y="97500"/>
                            </a:moveTo>
                            <a:lnTo>
                              <a:pt x="750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3" name="任意多边形: 形状 55"/>
                      <p:cNvSpPr/>
                      <p:nvPr/>
                    </p:nvSpPr>
                    <p:spPr>
                      <a:xfrm>
                        <a:off x="772669" y="10280179"/>
                        <a:ext cx="75000" cy="7500"/>
                      </a:xfrm>
                      <a:custGeom>
                        <a:avLst/>
                        <a:gdLst>
                          <a:gd name="connsiteX0" fmla="*/ 75000 w 75000"/>
                          <a:gd name="connsiteY0" fmla="*/ 7500 h 7500"/>
                          <a:gd name="connsiteX1" fmla="*/ 0 w 75000"/>
                          <a:gd name="connsiteY1" fmla="*/ 0 h 7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75000" h="7500">
                            <a:moveTo>
                              <a:pt x="75000" y="7500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64" name="椭圆 163"/>
                    <p:cNvSpPr/>
                    <p:nvPr/>
                  </p:nvSpPr>
                  <p:spPr>
                    <a:xfrm>
                      <a:off x="739217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65" name="组合 164"/>
                  <p:cNvGrpSpPr/>
                  <p:nvPr/>
                </p:nvGrpSpPr>
                <p:grpSpPr>
                  <a:xfrm>
                    <a:off x="1077158" y="5985866"/>
                    <a:ext cx="315910" cy="315908"/>
                    <a:chOff x="1207780" y="5963346"/>
                    <a:chExt cx="315910" cy="315908"/>
                  </a:xfrm>
                </p:grpSpPr>
                <p:grpSp>
                  <p:nvGrpSpPr>
                    <p:cNvPr id="166" name="组合 165"/>
                    <p:cNvGrpSpPr/>
                    <p:nvPr/>
                  </p:nvGrpSpPr>
                  <p:grpSpPr>
                    <a:xfrm>
                      <a:off x="1300678" y="6060299"/>
                      <a:ext cx="130112" cy="122002"/>
                      <a:chOff x="640466" y="8795245"/>
                      <a:chExt cx="357195" cy="334933"/>
                    </a:xfrm>
                  </p:grpSpPr>
                  <p:sp>
                    <p:nvSpPr>
                      <p:cNvPr id="167" name="任意多边形: 形状 45"/>
                      <p:cNvSpPr/>
                      <p:nvPr/>
                    </p:nvSpPr>
                    <p:spPr>
                      <a:xfrm rot="19017823">
                        <a:off x="680483" y="8798546"/>
                        <a:ext cx="251550" cy="309600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309600"/>
                          <a:gd name="connsiteX1" fmla="*/ 125775 w 251550"/>
                          <a:gd name="connsiteY1" fmla="*/ 309600 h 309600"/>
                          <a:gd name="connsiteX2" fmla="*/ 0 w 251550"/>
                          <a:gd name="connsiteY2" fmla="*/ 192327 h 309600"/>
                          <a:gd name="connsiteX3" fmla="*/ 125775 w 251550"/>
                          <a:gd name="connsiteY3" fmla="*/ 0 h 309600"/>
                          <a:gd name="connsiteX4" fmla="*/ 251550 w 251550"/>
                          <a:gd name="connsiteY4" fmla="*/ 192327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550" h="309600">
                            <a:moveTo>
                              <a:pt x="251550" y="192327"/>
                            </a:moveTo>
                            <a:cubicBezTo>
                              <a:pt x="251550" y="257095"/>
                              <a:pt x="195239" y="309600"/>
                              <a:pt x="125775" y="309600"/>
                            </a:cubicBezTo>
                            <a:cubicBezTo>
                              <a:pt x="56311" y="309600"/>
                              <a:pt x="0" y="257095"/>
                              <a:pt x="0" y="192327"/>
                            </a:cubicBezTo>
                            <a:cubicBezTo>
                              <a:pt x="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251550" y="127559"/>
                              <a:pt x="251550" y="192327"/>
                            </a:cubicBezTo>
                            <a:close/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8" name="任意多边形: 形状 46"/>
                      <p:cNvSpPr/>
                      <p:nvPr/>
                    </p:nvSpPr>
                    <p:spPr>
                      <a:xfrm rot="19017823">
                        <a:off x="804956" y="8795245"/>
                        <a:ext cx="9675" cy="309600"/>
                      </a:xfrm>
                      <a:custGeom>
                        <a:avLst/>
                        <a:gdLst>
                          <a:gd name="connsiteX0" fmla="*/ 0 w 9675"/>
                          <a:gd name="connsiteY0" fmla="*/ 0 h 309600"/>
                          <a:gd name="connsiteX1" fmla="*/ 0 w 9675"/>
                          <a:gd name="connsiteY1" fmla="*/ 309600 h 309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309600">
                            <a:moveTo>
                              <a:pt x="0" y="0"/>
                            </a:moveTo>
                            <a:lnTo>
                              <a:pt x="0" y="3096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9" name="任意多边形: 形状 47"/>
                      <p:cNvSpPr/>
                      <p:nvPr/>
                    </p:nvSpPr>
                    <p:spPr>
                      <a:xfrm rot="19017823">
                        <a:off x="937012" y="9052778"/>
                        <a:ext cx="9675" cy="77400"/>
                      </a:xfrm>
                      <a:custGeom>
                        <a:avLst/>
                        <a:gdLst>
                          <a:gd name="connsiteX0" fmla="*/ 0 w 9675"/>
                          <a:gd name="connsiteY0" fmla="*/ 0 h 77400"/>
                          <a:gd name="connsiteX1" fmla="*/ 0 w 9675"/>
                          <a:gd name="connsiteY1" fmla="*/ 77400 h 77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75" h="77400">
                            <a:moveTo>
                              <a:pt x="0" y="0"/>
                            </a:moveTo>
                            <a:lnTo>
                              <a:pt x="0" y="7740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0" name="任意多边形: 形状 48"/>
                      <p:cNvSpPr/>
                      <p:nvPr/>
                    </p:nvSpPr>
                    <p:spPr>
                      <a:xfrm rot="19017823">
                        <a:off x="746111" y="8964999"/>
                        <a:ext cx="251550" cy="117272"/>
                      </a:xfrm>
                      <a:custGeom>
                        <a:avLst/>
                        <a:gdLst>
                          <a:gd name="connsiteX0" fmla="*/ 251550 w 251550"/>
                          <a:gd name="connsiteY0" fmla="*/ 0 h 117272"/>
                          <a:gd name="connsiteX1" fmla="*/ 125775 w 251550"/>
                          <a:gd name="connsiteY1" fmla="*/ 117273 h 117272"/>
                          <a:gd name="connsiteX2" fmla="*/ 0 w 251550"/>
                          <a:gd name="connsiteY2" fmla="*/ 0 h 1172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17272">
                            <a:moveTo>
                              <a:pt x="251550" y="0"/>
                            </a:moveTo>
                            <a:cubicBezTo>
                              <a:pt x="251550" y="64768"/>
                              <a:pt x="195239" y="117273"/>
                              <a:pt x="125775" y="117273"/>
                            </a:cubicBezTo>
                            <a:cubicBezTo>
                              <a:pt x="56311" y="117273"/>
                              <a:pt x="0" y="64768"/>
                              <a:pt x="0" y="0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1" name="任意多边形: 形状 49"/>
                      <p:cNvSpPr/>
                      <p:nvPr/>
                    </p:nvSpPr>
                    <p:spPr>
                      <a:xfrm rot="19017823">
                        <a:off x="640466" y="8814324"/>
                        <a:ext cx="251550" cy="192327"/>
                      </a:xfrm>
                      <a:custGeom>
                        <a:avLst/>
                        <a:gdLst>
                          <a:gd name="connsiteX0" fmla="*/ 251550 w 251550"/>
                          <a:gd name="connsiteY0" fmla="*/ 192327 h 192327"/>
                          <a:gd name="connsiteX1" fmla="*/ 125775 w 251550"/>
                          <a:gd name="connsiteY1" fmla="*/ 0 h 192327"/>
                          <a:gd name="connsiteX2" fmla="*/ 0 w 251550"/>
                          <a:gd name="connsiteY2" fmla="*/ 192327 h 1923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1550" h="192327">
                            <a:moveTo>
                              <a:pt x="251550" y="192327"/>
                            </a:moveTo>
                            <a:cubicBezTo>
                              <a:pt x="251550" y="127559"/>
                              <a:pt x="125775" y="0"/>
                              <a:pt x="125775" y="0"/>
                            </a:cubicBezTo>
                            <a:cubicBezTo>
                              <a:pt x="125775" y="0"/>
                              <a:pt x="0" y="127559"/>
                              <a:pt x="0" y="192327"/>
                            </a:cubicBezTo>
                          </a:path>
                        </a:pathLst>
                      </a:custGeom>
                      <a:noFill/>
                      <a:ln w="9525" cap="flat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72" name="椭圆 171"/>
                    <p:cNvSpPr/>
                    <p:nvPr/>
                  </p:nvSpPr>
                  <p:spPr>
                    <a:xfrm>
                      <a:off x="1207780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3" name="组合 172"/>
                  <p:cNvGrpSpPr/>
                  <p:nvPr/>
                </p:nvGrpSpPr>
                <p:grpSpPr>
                  <a:xfrm>
                    <a:off x="1451133" y="5985866"/>
                    <a:ext cx="315910" cy="315908"/>
                    <a:chOff x="1676343" y="5963346"/>
                    <a:chExt cx="315910" cy="315908"/>
                  </a:xfrm>
                </p:grpSpPr>
                <p:grpSp>
                  <p:nvGrpSpPr>
                    <p:cNvPr id="174" name="组合 173"/>
                    <p:cNvGrpSpPr/>
                    <p:nvPr/>
                  </p:nvGrpSpPr>
                  <p:grpSpPr>
                    <a:xfrm>
                      <a:off x="1788512" y="6050861"/>
                      <a:ext cx="91570" cy="140876"/>
                      <a:chOff x="680286" y="7512214"/>
                      <a:chExt cx="251385" cy="386747"/>
                    </a:xfrm>
                  </p:grpSpPr>
                  <p:sp>
                    <p:nvSpPr>
                      <p:cNvPr id="175" name="任意多边形: 形状 38"/>
                      <p:cNvSpPr/>
                      <p:nvPr/>
                    </p:nvSpPr>
                    <p:spPr>
                      <a:xfrm rot="19017823">
                        <a:off x="680286" y="7512214"/>
                        <a:ext cx="251385" cy="386747"/>
                      </a:xfrm>
                      <a:custGeom>
                        <a:avLst/>
                        <a:gdLst>
                          <a:gd name="connsiteX0" fmla="*/ 251386 w 251385"/>
                          <a:gd name="connsiteY0" fmla="*/ 193374 h 386747"/>
                          <a:gd name="connsiteX1" fmla="*/ 125693 w 251385"/>
                          <a:gd name="connsiteY1" fmla="*/ 386748 h 386747"/>
                          <a:gd name="connsiteX2" fmla="*/ 0 w 251385"/>
                          <a:gd name="connsiteY2" fmla="*/ 193374 h 386747"/>
                          <a:gd name="connsiteX3" fmla="*/ 125693 w 251385"/>
                          <a:gd name="connsiteY3" fmla="*/ 0 h 386747"/>
                          <a:gd name="connsiteX4" fmla="*/ 251386 w 251385"/>
                          <a:gd name="connsiteY4" fmla="*/ 193374 h 3867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51385" h="386747">
                            <a:moveTo>
                              <a:pt x="251386" y="193374"/>
                            </a:moveTo>
                            <a:cubicBezTo>
                              <a:pt x="251386" y="329642"/>
                              <a:pt x="125693" y="386748"/>
                              <a:pt x="125693" y="386748"/>
                            </a:cubicBezTo>
                            <a:cubicBezTo>
                              <a:pt x="125693" y="386748"/>
                              <a:pt x="0" y="342030"/>
                              <a:pt x="0" y="193374"/>
                            </a:cubicBezTo>
                            <a:cubicBezTo>
                              <a:pt x="0" y="44718"/>
                              <a:pt x="125693" y="0"/>
                              <a:pt x="125693" y="0"/>
                            </a:cubicBezTo>
                            <a:cubicBezTo>
                              <a:pt x="125693" y="0"/>
                              <a:pt x="251386" y="57106"/>
                              <a:pt x="251386" y="193374"/>
                            </a:cubicBezTo>
                            <a:close/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6" name="任意多边形: 形状 39"/>
                      <p:cNvSpPr/>
                      <p:nvPr/>
                    </p:nvSpPr>
                    <p:spPr>
                      <a:xfrm rot="19017823">
                        <a:off x="862161" y="7732057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7" name="任意多边形: 形状 40"/>
                      <p:cNvSpPr/>
                      <p:nvPr/>
                    </p:nvSpPr>
                    <p:spPr>
                      <a:xfrm rot="19017823">
                        <a:off x="780636" y="7715580"/>
                        <a:ext cx="48343" cy="48343"/>
                      </a:xfrm>
                      <a:custGeom>
                        <a:avLst/>
                        <a:gdLst>
                          <a:gd name="connsiteX0" fmla="*/ 48343 w 48343"/>
                          <a:gd name="connsiteY0" fmla="*/ 48343 h 48343"/>
                          <a:gd name="connsiteX1" fmla="*/ 0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48343" y="48343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8" name="任意多边形: 形状 41"/>
                      <p:cNvSpPr/>
                      <p:nvPr/>
                    </p:nvSpPr>
                    <p:spPr>
                      <a:xfrm rot="19017823">
                        <a:off x="776380" y="7640185"/>
                        <a:ext cx="48343" cy="48343"/>
                      </a:xfrm>
                      <a:custGeom>
                        <a:avLst/>
                        <a:gdLst>
                          <a:gd name="connsiteX0" fmla="*/ 0 w 48343"/>
                          <a:gd name="connsiteY0" fmla="*/ 48343 h 48343"/>
                          <a:gd name="connsiteX1" fmla="*/ 48343 w 48343"/>
                          <a:gd name="connsiteY1" fmla="*/ 0 h 483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48343" h="48343">
                            <a:moveTo>
                              <a:pt x="0" y="48343"/>
                            </a:moveTo>
                            <a:lnTo>
                              <a:pt x="48343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  <p:sp>
                    <p:nvSpPr>
                      <p:cNvPr id="179" name="任意多边形: 形状 42"/>
                      <p:cNvSpPr/>
                      <p:nvPr/>
                    </p:nvSpPr>
                    <p:spPr>
                      <a:xfrm rot="19017823">
                        <a:off x="837670" y="7592593"/>
                        <a:ext cx="9668" cy="290060"/>
                      </a:xfrm>
                      <a:custGeom>
                        <a:avLst/>
                        <a:gdLst>
                          <a:gd name="connsiteX0" fmla="*/ 0 w 9668"/>
                          <a:gd name="connsiteY0" fmla="*/ 290061 h 290060"/>
                          <a:gd name="connsiteX1" fmla="*/ 0 w 9668"/>
                          <a:gd name="connsiteY1" fmla="*/ 0 h 2900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9668" h="290060">
                            <a:moveTo>
                              <a:pt x="0" y="290061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noFill/>
                      <a:ln w="9525" cap="rnd">
                        <a:solidFill>
                          <a:srgbClr val="267A63"/>
                        </a:solidFill>
                        <a:prstDash val="solid"/>
                        <a:round/>
                      </a:ln>
                    </p:spPr>
                    <p:txBody>
                      <a:bodyPr rtlCol="0" anchor="ctr"/>
                      <a:p>
                        <a:endParaRPr lang="zh-CN" altLang="en-US"/>
                      </a:p>
                    </p:txBody>
                  </p:sp>
                </p:grpSp>
                <p:sp>
                  <p:nvSpPr>
                    <p:cNvPr id="180" name="椭圆 179"/>
                    <p:cNvSpPr/>
                    <p:nvPr/>
                  </p:nvSpPr>
                  <p:spPr>
                    <a:xfrm>
                      <a:off x="1676343" y="5963346"/>
                      <a:ext cx="315910" cy="315908"/>
                    </a:xfrm>
                    <a:prstGeom prst="ellipse">
                      <a:avLst/>
                    </a:prstGeom>
                    <a:noFill/>
                    <a:ln w="9525">
                      <a:solidFill>
                        <a:srgbClr val="267A6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1" name="组合 180"/>
                <p:cNvGrpSpPr/>
                <p:nvPr/>
              </p:nvGrpSpPr>
              <p:grpSpPr>
                <a:xfrm>
                  <a:off x="7406" y="3037"/>
                  <a:ext cx="5935" cy="4023"/>
                  <a:chOff x="4960" y="-518"/>
                  <a:chExt cx="7243" cy="4909"/>
                </a:xfrm>
              </p:grpSpPr>
              <p:sp>
                <p:nvSpPr>
                  <p:cNvPr id="182" name="文本框 181"/>
                  <p:cNvSpPr txBox="1"/>
                  <p:nvPr/>
                </p:nvSpPr>
                <p:spPr>
                  <a:xfrm>
                    <a:off x="4960" y="1656"/>
                    <a:ext cx="7243" cy="145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p>
                    <a:pPr algn="dist"/>
                    <a:r>
                      <a:rPr lang="en-US" altLang="zh-CN" sz="4000" dirty="0">
                        <a:ln>
                          <a:solidFill>
                            <a:srgbClr val="267A63"/>
                          </a:solidFill>
                        </a:ln>
                        <a:noFill/>
                      </a:rPr>
                      <a:t>ForesEagleEye</a:t>
                    </a:r>
                    <a:endParaRPr lang="en-US" altLang="zh-CN" sz="4400" dirty="0">
                      <a:ln>
                        <a:solidFill>
                          <a:srgbClr val="267A63"/>
                        </a:solidFill>
                      </a:ln>
                      <a:noFill/>
                    </a:endParaRPr>
                  </a:p>
                </p:txBody>
              </p:sp>
              <p:pic>
                <p:nvPicPr>
                  <p:cNvPr id="183" name="http://photo-static-api.fotomore.com/creative/vcg/400/new/VCG41N1302490350.jpg?uid=386&amp;timestamp=1716298986&amp;sign=22d49369674ae6e1109a0b4ede5626e6" descr="3D插图微笑的非洲裔美国妇女拿着智能手机。卡通女商人使用手机的近距离肖像，隔离在白色上。在线交流，移动连接。"/>
                  <p:cNvPicPr>
                    <a:picLocks noChangeAspect="1"/>
                  </p:cNvPicPr>
                  <p:nvPr/>
                </p:nvPicPr>
                <p:blipFill>
                  <a:blip r:embed="rId76">
                    <a:clrChange>
                      <a:clrFrom>
                        <a:srgbClr val="FFFFFF">
                          <a:alpha val="100000"/>
                        </a:srgbClr>
                      </a:clrFrom>
                      <a:clrTo>
                        <a:srgbClr val="FFFFFF">
                          <a:alpha val="100000"/>
                          <a:alpha val="0"/>
                        </a:srgbClr>
                      </a:clrTo>
                    </a:clrChange>
                  </a:blip>
                  <a:srcRect l="-4799" r="-3725" b="53"/>
                  <a:stretch>
                    <a:fillRect/>
                  </a:stretch>
                </p:blipFill>
                <p:spPr>
                  <a:xfrm>
                    <a:off x="6366" y="-518"/>
                    <a:ext cx="3971" cy="4909"/>
                  </a:xfrm>
                  <a:prstGeom prst="ellipse">
                    <a:avLst/>
                  </a:prstGeom>
                </p:spPr>
              </p:pic>
            </p:grpSp>
          </p:grpSp>
        </p:grpSp>
        <p:sp>
          <p:nvSpPr>
            <p:cNvPr id="184" name="文本框 183"/>
            <p:cNvSpPr txBox="1"/>
            <p:nvPr/>
          </p:nvSpPr>
          <p:spPr>
            <a:xfrm>
              <a:off x="5311" y="3741"/>
              <a:ext cx="3441" cy="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学生、数据分析师、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 algn="l">
                <a:lnSpc>
                  <a:spcPct val="100000"/>
                </a:lnSpc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</a:rPr>
                <a:t>科研人员、森林爱好者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1615" y="3730"/>
              <a:ext cx="3206" cy="73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伐木业、采摘业、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种植业、旅游业从业者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5450" y="8029"/>
              <a:ext cx="3108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管理对应森林区域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l">
                <a:buClrTx/>
                <a:buSzTx/>
                <a:buFontTx/>
              </a:pPr>
              <a:r>
                <a:rPr lang="zh-CN" altLang="en-US" sz="1200">
                  <a:solidFill>
                    <a:srgbClr val="267A63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林业活动的管理人员</a:t>
              </a:r>
              <a:endParaRPr lang="zh-CN" altLang="en-US" sz="1200">
                <a:solidFill>
                  <a:srgbClr val="267A63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cxnSp>
          <p:nvCxnSpPr>
            <p:cNvPr id="187" name="直接箭头连接符 186"/>
            <p:cNvCxnSpPr>
              <a:stCxn id="183" idx="1"/>
              <a:endCxn id="143" idx="3"/>
            </p:cNvCxnSpPr>
            <p:nvPr/>
          </p:nvCxnSpPr>
          <p:spPr>
            <a:xfrm flipH="1" flipV="1">
              <a:off x="6660" y="2985"/>
              <a:ext cx="2375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8" name="直接箭头连接符 187"/>
            <p:cNvCxnSpPr>
              <a:stCxn id="183" idx="7"/>
              <a:endCxn id="149" idx="1"/>
            </p:cNvCxnSpPr>
            <p:nvPr/>
          </p:nvCxnSpPr>
          <p:spPr>
            <a:xfrm flipV="1">
              <a:off x="11335" y="2985"/>
              <a:ext cx="2006" cy="641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9" name="直接箭头连接符 188"/>
            <p:cNvCxnSpPr>
              <a:stCxn id="155" idx="5"/>
              <a:endCxn id="152" idx="1"/>
            </p:cNvCxnSpPr>
            <p:nvPr/>
          </p:nvCxnSpPr>
          <p:spPr>
            <a:xfrm>
              <a:off x="11420" y="6548"/>
              <a:ext cx="1935" cy="675"/>
            </a:xfrm>
            <a:prstGeom prst="straightConnector1">
              <a:avLst/>
            </a:prstGeom>
            <a:ln w="53975" cmpd="sng">
              <a:solidFill>
                <a:srgbClr val="10705A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90" name="文本框 189"/>
            <p:cNvSpPr txBox="1"/>
            <p:nvPr/>
          </p:nvSpPr>
          <p:spPr>
            <a:xfrm>
              <a:off x="11615" y="8029"/>
              <a:ext cx="3206" cy="7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网站系统管理员、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lvl="0" algn="r">
                <a:buClrTx/>
                <a:buSzTx/>
                <a:buFontTx/>
              </a:pPr>
              <a:r>
                <a:rPr lang="zh-CN" altLang="en-US" sz="1200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林业局监管森林的监管员</a:t>
              </a:r>
              <a:endParaRPr lang="zh-CN" altLang="en-US" sz="12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cxnSp>
        <p:nvCxnSpPr>
          <p:cNvPr id="191" name="直接连接符 190"/>
          <p:cNvCxnSpPr/>
          <p:nvPr/>
        </p:nvCxnSpPr>
        <p:spPr>
          <a:xfrm>
            <a:off x="5852075" y="1405255"/>
            <a:ext cx="635" cy="3924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1" name="矩形: 圆角 10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2" name="组合 191"/>
          <p:cNvGrpSpPr/>
          <p:nvPr/>
        </p:nvGrpSpPr>
        <p:grpSpPr>
          <a:xfrm>
            <a:off x="426085" y="428625"/>
            <a:ext cx="2597150" cy="744220"/>
            <a:chOff x="671" y="675"/>
            <a:chExt cx="4090" cy="117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671" y="675"/>
              <a:ext cx="4090" cy="1172"/>
              <a:chOff x="671" y="675"/>
              <a:chExt cx="4090" cy="1172"/>
            </a:xfrm>
          </p:grpSpPr>
          <p:grpSp>
            <p:nvGrpSpPr>
              <p:cNvPr id="119" name="组合 118"/>
              <p:cNvGrpSpPr/>
              <p:nvPr/>
            </p:nvGrpSpPr>
            <p:grpSpPr>
              <a:xfrm rot="0">
                <a:off x="1163" y="675"/>
                <a:ext cx="3598" cy="1172"/>
                <a:chOff x="1163" y="675"/>
                <a:chExt cx="3598" cy="1172"/>
              </a:xfrm>
            </p:grpSpPr>
            <p:sp>
              <p:nvSpPr>
                <p:cNvPr id="120" name="文本框 119"/>
                <p:cNvSpPr txBox="1"/>
                <p:nvPr/>
              </p:nvSpPr>
              <p:spPr>
                <a:xfrm>
                  <a:off x="2115" y="1316"/>
                  <a:ext cx="2646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1.2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解决方案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121" name="组合 120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122" name="椭圆 121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123" name="图片 122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24" name="文本框 123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125" name="文本框 124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项目回顾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126" name="图片 125" descr="ER图样例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0" y="575310"/>
            <a:ext cx="5100955" cy="6013450"/>
          </a:xfrm>
          <a:prstGeom prst="rect">
            <a:avLst/>
          </a:prstGeom>
          <a:effectLst>
            <a:outerShdw blurRad="520700" sx="104000" sy="104000" algn="ctr" rotWithShape="0">
              <a:prstClr val="black">
                <a:alpha val="11000"/>
              </a:prstClr>
            </a:outerShdw>
          </a:effectLst>
        </p:spPr>
      </p:pic>
      <p:graphicFrame>
        <p:nvGraphicFramePr>
          <p:cNvPr id="127" name="表格 126"/>
          <p:cNvGraphicFramePr/>
          <p:nvPr>
            <p:custDataLst>
              <p:tags r:id="rId4"/>
            </p:custDataLst>
          </p:nvPr>
        </p:nvGraphicFramePr>
        <p:xfrm>
          <a:off x="23031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User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用户数据库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8" name="表格 127"/>
          <p:cNvGraphicFramePr/>
          <p:nvPr>
            <p:custDataLst>
              <p:tags r:id="rId5"/>
            </p:custDataLst>
          </p:nvPr>
        </p:nvGraphicFramePr>
        <p:xfrm>
          <a:off x="2303145" y="3523615"/>
          <a:ext cx="1134110" cy="563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 b="1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Forest</a:t>
                      </a:r>
                      <a:endParaRPr lang="en-US" altLang="zh-CN" sz="1200" b="1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E5F6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 b="1">
                          <a:solidFill>
                            <a:schemeClr val="tx1"/>
                          </a:solidFill>
                        </a:rPr>
                        <a:t>森林数据库</a:t>
                      </a:r>
                      <a:endParaRPr lang="zh-CN" altLang="en-US" sz="12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9" name="表格 128"/>
          <p:cNvGraphicFramePr/>
          <p:nvPr>
            <p:custDataLst>
              <p:tags r:id="rId6"/>
            </p:custDataLst>
          </p:nvPr>
        </p:nvGraphicFramePr>
        <p:xfrm>
          <a:off x="6648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Institute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AE8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</a:rPr>
                        <a:t>机构数据库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0" name="表格 129"/>
          <p:cNvGraphicFramePr/>
          <p:nvPr>
            <p:custDataLst>
              <p:tags r:id="rId7"/>
            </p:custDataLst>
          </p:nvPr>
        </p:nvGraphicFramePr>
        <p:xfrm>
          <a:off x="3941445" y="2470785"/>
          <a:ext cx="1134110" cy="563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Forum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0FFFF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论坛数据库</a:t>
                      </a:r>
                      <a:endParaRPr lang="zh-CN" altLang="en-US" sz="12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1" name="表格 130"/>
          <p:cNvGraphicFramePr/>
          <p:nvPr>
            <p:custDataLst>
              <p:tags r:id="rId8"/>
            </p:custDataLst>
          </p:nvPr>
        </p:nvGraphicFramePr>
        <p:xfrm>
          <a:off x="2303145" y="1417955"/>
          <a:ext cx="1134110" cy="56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110"/>
              </a:tblGrid>
              <a:tr h="2819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>
                          <a:solidFill>
                            <a:schemeClr val="tx1"/>
                          </a:solidFill>
                          <a:latin typeface="Bahnschrift SemiBold" panose="020B0502040204020203" charset="0"/>
                          <a:cs typeface="Bahnschrift SemiBold" panose="020B0502040204020203" charset="0"/>
                        </a:rPr>
                        <a:t>Activity</a:t>
                      </a:r>
                      <a:endParaRPr lang="en-US" altLang="zh-CN" sz="1200">
                        <a:solidFill>
                          <a:schemeClr val="tx1"/>
                        </a:solidFill>
                        <a:latin typeface="Bahnschrift SemiBold" panose="020B0502040204020203" charset="0"/>
                        <a:cs typeface="Bahnschrift SemiBold" panose="020B0502040204020203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BEADA"/>
                    </a:solidFill>
                  </a:tcPr>
                </a:tc>
              </a:tr>
              <a:tr h="2819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000">
                          <a:solidFill>
                            <a:schemeClr val="tx1"/>
                          </a:solidFill>
                        </a:rPr>
                        <a:t>林业活动数据库</a:t>
                      </a:r>
                      <a:endParaRPr lang="zh-CN" alt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32" name="直接箭头连接符 131"/>
          <p:cNvCxnSpPr>
            <a:stCxn id="131" idx="2"/>
            <a:endCxn id="127" idx="0"/>
          </p:cNvCxnSpPr>
          <p:nvPr/>
        </p:nvCxnSpPr>
        <p:spPr>
          <a:xfrm>
            <a:off x="2870200" y="198183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127" idx="2"/>
            <a:endCxn id="128" idx="0"/>
          </p:cNvCxnSpPr>
          <p:nvPr>
            <p:custDataLst>
              <p:tags r:id="rId9"/>
            </p:custDataLst>
          </p:nvPr>
        </p:nvCxnSpPr>
        <p:spPr>
          <a:xfrm>
            <a:off x="2870200" y="3034665"/>
            <a:ext cx="0" cy="48895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>
            <a:stCxn id="129" idx="3"/>
            <a:endCxn id="127" idx="1"/>
          </p:cNvCxnSpPr>
          <p:nvPr>
            <p:custDataLst>
              <p:tags r:id="rId10"/>
            </p:custDataLst>
          </p:nvPr>
        </p:nvCxnSpPr>
        <p:spPr>
          <a:xfrm>
            <a:off x="17989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箭头连接符 134"/>
          <p:cNvCxnSpPr>
            <a:stCxn id="130" idx="1"/>
            <a:endCxn id="127" idx="3"/>
          </p:cNvCxnSpPr>
          <p:nvPr>
            <p:custDataLst>
              <p:tags r:id="rId11"/>
            </p:custDataLst>
          </p:nvPr>
        </p:nvCxnSpPr>
        <p:spPr>
          <a:xfrm flipH="1">
            <a:off x="3437255" y="2752725"/>
            <a:ext cx="504190" cy="0"/>
          </a:xfrm>
          <a:prstGeom prst="straightConnector1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肘形连接符 135"/>
          <p:cNvCxnSpPr>
            <a:stCxn id="129" idx="2"/>
            <a:endCxn id="128" idx="1"/>
          </p:cNvCxnSpPr>
          <p:nvPr>
            <p:custDataLst>
              <p:tags r:id="rId12"/>
            </p:custDataLst>
          </p:nvPr>
        </p:nvCxnSpPr>
        <p:spPr>
          <a:xfrm rot="5400000" flipV="1">
            <a:off x="1381760" y="2884170"/>
            <a:ext cx="770890" cy="1071245"/>
          </a:xfrm>
          <a:prstGeom prst="bentConnector2">
            <a:avLst/>
          </a:prstGeom>
          <a:ln w="38100">
            <a:solidFill>
              <a:srgbClr val="10705A"/>
            </a:solidFill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1" name="直接连接符 190"/>
          <p:cNvCxnSpPr/>
          <p:nvPr>
            <p:custDataLst>
              <p:tags r:id="rId13"/>
            </p:custDataLst>
          </p:nvPr>
        </p:nvCxnSpPr>
        <p:spPr>
          <a:xfrm>
            <a:off x="426000" y="4332605"/>
            <a:ext cx="5076000" cy="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37" name="组合 136"/>
          <p:cNvGrpSpPr/>
          <p:nvPr>
            <p:custDataLst>
              <p:tags r:id="rId14"/>
            </p:custDataLst>
          </p:nvPr>
        </p:nvGrpSpPr>
        <p:grpSpPr>
          <a:xfrm>
            <a:off x="3646805" y="4500880"/>
            <a:ext cx="1724025" cy="1313180"/>
            <a:chOff x="1099" y="2740"/>
            <a:chExt cx="2715" cy="2068"/>
          </a:xfrm>
        </p:grpSpPr>
        <p:sp>
          <p:nvSpPr>
            <p:cNvPr id="138" name="文本框 137"/>
            <p:cNvSpPr txBox="1"/>
            <p:nvPr>
              <p:custDataLst>
                <p:tags r:id="rId15"/>
              </p:custDataLst>
            </p:nvPr>
          </p:nvSpPr>
          <p:spPr>
            <a:xfrm>
              <a:off x="1251" y="3271"/>
              <a:ext cx="2221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开发环境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VSCode</a:t>
              </a:r>
              <a:endParaRPr lang="en-US" altLang="zh-CN" sz="1200" b="1"/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数据库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/>
                <a:t>MySQL</a:t>
              </a:r>
              <a:endParaRPr lang="en-US" altLang="zh-CN" sz="1200"/>
            </a:p>
          </p:txBody>
        </p:sp>
        <p:sp>
          <p:nvSpPr>
            <p:cNvPr id="139" name="文本框 138"/>
            <p:cNvSpPr txBox="1"/>
            <p:nvPr>
              <p:custDataLst>
                <p:tags r:id="rId16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开发</a:t>
              </a:r>
              <a:r>
                <a:rPr lang="en-US" altLang="zh-CN" sz="1600" dirty="0">
                  <a:solidFill>
                    <a:srgbClr val="267A63"/>
                  </a:solidFill>
                  <a:sym typeface="+mn-ea"/>
                </a:rPr>
                <a:t>环境</a:t>
              </a:r>
              <a:r>
                <a:rPr lang="en-US" altLang="zh-CN" sz="1600" b="1" dirty="0">
                  <a:solidFill>
                    <a:srgbClr val="267A63"/>
                  </a:solidFill>
                  <a:sym typeface="+mn-ea"/>
                </a:rPr>
                <a:t>与软件</a:t>
              </a:r>
              <a:endParaRPr lang="en-US" altLang="zh-CN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0" name="矩形 139"/>
            <p:cNvSpPr/>
            <p:nvPr>
              <p:custDataLst>
                <p:tags r:id="rId17"/>
              </p:custDataLst>
            </p:nvPr>
          </p:nvSpPr>
          <p:spPr>
            <a:xfrm flipV="1">
              <a:off x="1251" y="3185"/>
              <a:ext cx="222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>
            <p:custDataLst>
              <p:tags r:id="rId18"/>
            </p:custDataLst>
          </p:nvPr>
        </p:nvGrpSpPr>
        <p:grpSpPr>
          <a:xfrm>
            <a:off x="598805" y="4500880"/>
            <a:ext cx="3168015" cy="1976755"/>
            <a:chOff x="1099" y="2740"/>
            <a:chExt cx="4989" cy="3113"/>
          </a:xfrm>
        </p:grpSpPr>
        <p:sp>
          <p:nvSpPr>
            <p:cNvPr id="142" name="文本框 141"/>
            <p:cNvSpPr txBox="1"/>
            <p:nvPr>
              <p:custDataLst>
                <p:tags r:id="rId19"/>
              </p:custDataLst>
            </p:nvPr>
          </p:nvSpPr>
          <p:spPr>
            <a:xfrm>
              <a:off x="1251" y="3271"/>
              <a:ext cx="4837" cy="2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前端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b="1"/>
                <a:t>基于JavaScript的Vue.js构建用户界面</a:t>
              </a:r>
              <a:endParaRPr lang="en-US" altLang="zh-CN" sz="1200" b="1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后端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/>
                <a:t>基于</a:t>
              </a:r>
              <a:r>
                <a:rPr lang="en-US" altLang="zh-CN" sz="1200"/>
                <a:t>Python</a:t>
              </a:r>
              <a:r>
                <a:rPr lang="zh-CN" altLang="en-US" sz="1200"/>
                <a:t>的</a:t>
              </a:r>
              <a:r>
                <a:rPr lang="en-US" altLang="zh-CN" sz="1200"/>
                <a:t>FLASK</a:t>
              </a:r>
              <a:r>
                <a:rPr lang="zh-CN" altLang="en-US" sz="1200"/>
                <a:t>构建</a:t>
              </a:r>
              <a:r>
                <a:rPr lang="en-US" altLang="zh-CN" sz="1200"/>
                <a:t>API</a:t>
              </a:r>
              <a:endParaRPr lang="en-US" altLang="zh-CN" sz="1200"/>
            </a:p>
            <a:p>
              <a:pPr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2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前后端通信</a:t>
              </a:r>
              <a:endParaRPr lang="zh-CN" altLang="en-US" sz="1200" b="1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  <a:p>
              <a:pPr algn="l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200"/>
                <a:t>封装Axios方法完成通信</a:t>
              </a:r>
              <a:endParaRPr lang="zh-CN" altLang="en-US" sz="1200"/>
            </a:p>
            <a:p>
              <a:pPr>
                <a:lnSpc>
                  <a:spcPct val="120000"/>
                </a:lnSpc>
              </a:pPr>
              <a:endParaRPr lang="en-US" altLang="zh-CN" sz="1200"/>
            </a:p>
          </p:txBody>
        </p:sp>
        <p:sp>
          <p:nvSpPr>
            <p:cNvPr id="143" name="文本框 142"/>
            <p:cNvSpPr txBox="1"/>
            <p:nvPr>
              <p:custDataLst>
                <p:tags r:id="rId20"/>
              </p:custDataLst>
            </p:nvPr>
          </p:nvSpPr>
          <p:spPr>
            <a:xfrm>
              <a:off x="1099" y="2740"/>
              <a:ext cx="2715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267A63"/>
                  </a:solidFill>
                  <a:sym typeface="+mn-ea"/>
                </a:rPr>
                <a:t>框架技术</a:t>
              </a:r>
              <a:endParaRPr lang="zh-CN" altLang="en-US" sz="16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21"/>
              </p:custDataLst>
            </p:nvPr>
          </p:nvSpPr>
          <p:spPr>
            <a:xfrm flipV="1">
              <a:off x="1251" y="3185"/>
              <a:ext cx="136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3544570" cy="744220"/>
            <a:chOff x="671" y="675"/>
            <a:chExt cx="5582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5582" cy="1172"/>
              <a:chOff x="671" y="675"/>
              <a:chExt cx="5582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5090" cy="1172"/>
                <a:chOff x="1163" y="675"/>
                <a:chExt cx="5090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4138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利用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Axure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搭建原型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pic>
        <p:nvPicPr>
          <p:cNvPr id="90" name="图片 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90" y="3864610"/>
            <a:ext cx="3783330" cy="2127885"/>
          </a:xfrm>
          <a:prstGeom prst="rect">
            <a:avLst/>
          </a:prstGeom>
        </p:spPr>
      </p:pic>
      <p:sp>
        <p:nvSpPr>
          <p:cNvPr id="91" name="文本框 90"/>
          <p:cNvSpPr txBox="1"/>
          <p:nvPr/>
        </p:nvSpPr>
        <p:spPr>
          <a:xfrm>
            <a:off x="780415" y="610044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图：小组成员构建</a:t>
            </a:r>
            <a:r>
              <a:rPr lang="en-US" altLang="zh-CN" sz="1200">
                <a:solidFill>
                  <a:schemeClr val="tx1"/>
                </a:solidFill>
              </a:rPr>
              <a:t>Axure</a:t>
            </a:r>
            <a:r>
              <a:rPr lang="zh-CN" altLang="en-US" sz="1200">
                <a:solidFill>
                  <a:schemeClr val="tx1"/>
                </a:solidFill>
              </a:rPr>
              <a:t>原型的工作现场</a:t>
            </a:r>
            <a:endParaRPr lang="zh-CN" altLang="en-US" sz="1200">
              <a:solidFill>
                <a:schemeClr val="tx1"/>
              </a:solidFill>
            </a:endParaRPr>
          </a:p>
        </p:txBody>
      </p:sp>
      <p:pic>
        <p:nvPicPr>
          <p:cNvPr id="92" name="原型演示">
            <a:hlinkClick r:id="" action="ppaction://media"/>
            <a:hlinkHover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844415" y="1778000"/>
            <a:ext cx="6664960" cy="4245610"/>
          </a:xfrm>
          <a:prstGeom prst="rect">
            <a:avLst/>
          </a:prstGeom>
          <a:effectLst>
            <a:outerShdw blurRad="622300" sx="96000" sy="96000" algn="ctr" rotWithShape="0">
              <a:prstClr val="black">
                <a:alpha val="31000"/>
              </a:prstClr>
            </a:outerShdw>
            <a:reflection blurRad="6350" stA="37000" endA="300" endPos="26000" dir="5400000" sy="-100000" algn="bl" rotWithShape="0"/>
          </a:effectLst>
        </p:spPr>
      </p:pic>
      <p:cxnSp>
        <p:nvCxnSpPr>
          <p:cNvPr id="191" name="直接连接符 190"/>
          <p:cNvCxnSpPr/>
          <p:nvPr>
            <p:custDataLst>
              <p:tags r:id="rId8"/>
            </p:custDataLst>
          </p:nvPr>
        </p:nvCxnSpPr>
        <p:spPr>
          <a:xfrm>
            <a:off x="738420" y="3566160"/>
            <a:ext cx="3816000" cy="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869315" y="2170430"/>
            <a:ext cx="3218180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为了更加贴近工程上的开发流程，小组成员在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代码工作前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完成了对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产品原型文件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的绘制搭建，并设计了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用户交互逻辑，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从而方便小组后续的代码编写。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2024/9/12-2024/9/27</a:t>
            </a:r>
            <a:endParaRPr lang="en-US" altLang="zh-CN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原型搭建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4844415" y="1311275"/>
            <a:ext cx="2310130" cy="303530"/>
          </a:xfrm>
          <a:prstGeom prst="roundRect">
            <a:avLst>
              <a:gd name="adj" fmla="val 43723"/>
            </a:avLst>
          </a:prstGeom>
          <a:solidFill>
            <a:srgbClr val="E2F0D9"/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已完成的原型展示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844415" y="610044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完整版查看链接：</a:t>
            </a:r>
            <a:r>
              <a:rPr sz="1200">
                <a:solidFill>
                  <a:schemeClr val="tx1"/>
                </a:solidFill>
                <a:hlinkClick r:id="rId9" action="ppaction://hlinkfile"/>
              </a:rPr>
              <a:t>https://snvv62.axshare.com/?g=14</a:t>
            </a:r>
            <a:endParaRPr sz="1200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10" action="ppaction://hlinkfile"/>
              </a:rPr>
              <a:t>https://kdocs.cn/l/crS6fVz2oakK</a:t>
            </a:r>
            <a:endParaRPr lang="zh-CN" altLang="en-US" sz="1200">
              <a:hlinkClick r:id="rId10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813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0" mute="1"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2.2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搭建基于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Vue+Flask+MySQL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的</a:t>
                  </a:r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web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项目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780415" y="2071370"/>
            <a:ext cx="419671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小组成员自学了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JavaScript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Vue3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开发技术框架、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Python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Flask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后端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搭建技术以及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Axios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的前后端进程通信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技术。在上学期已有的数据库知识技术上，完成了对项目的代码搭建。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2024/10/1-2024/10/4</a:t>
            </a:r>
            <a:endParaRPr lang="en-US" altLang="zh-CN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项目</a:t>
            </a: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搭建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5353050" y="1311275"/>
            <a:ext cx="231013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功能板块部署与编写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55" y="3371850"/>
            <a:ext cx="4064635" cy="2287270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834390" y="576961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图：小组成员在</a:t>
            </a:r>
            <a:r>
              <a:rPr lang="en-US" altLang="zh-CN" sz="1200">
                <a:solidFill>
                  <a:schemeClr val="tx1"/>
                </a:solidFill>
              </a:rPr>
              <a:t>vscode</a:t>
            </a:r>
            <a:r>
              <a:rPr lang="zh-CN" altLang="en-US" sz="1200">
                <a:solidFill>
                  <a:schemeClr val="tx1"/>
                </a:solidFill>
              </a:rPr>
              <a:t>中搭建项目的工作现场</a:t>
            </a:r>
            <a:endParaRPr lang="zh-CN" altLang="en-US" sz="1200">
              <a:solidFill>
                <a:schemeClr val="tx1"/>
              </a:solidFill>
            </a:endParaRPr>
          </a:p>
        </p:txBody>
      </p:sp>
      <p:graphicFrame>
        <p:nvGraphicFramePr>
          <p:cNvPr id="107" name="表格 106"/>
          <p:cNvGraphicFramePr/>
          <p:nvPr>
            <p:custDataLst>
              <p:tags r:id="rId4"/>
            </p:custDataLst>
          </p:nvPr>
        </p:nvGraphicFramePr>
        <p:xfrm>
          <a:off x="5353050" y="3326765"/>
          <a:ext cx="6159500" cy="338328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231900"/>
                <a:gridCol w="2132965"/>
                <a:gridCol w="931545"/>
                <a:gridCol w="931545"/>
                <a:gridCol w="931545"/>
              </a:tblGrid>
              <a:tr h="3841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功能板块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功能说明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前端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后端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进程通信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 cmpd="sng">
                      <a:solidFill>
                        <a:srgbClr val="10705A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10705A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登录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用户登录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注册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用户注册并选择角色种类、所属机构等个人信息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个人中心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查看和修改个人信息、查看访问数据</a:t>
                      </a:r>
                      <a:endParaRPr lang="zh-CN" altLang="en-US" sz="1200">
                        <a:solidFill>
                          <a:schemeClr val="tx1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1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森林百科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数据查询、看板比较、百科知识学习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>
                      <a:solidFill>
                        <a:srgbClr val="10705A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黑体" panose="02010609060101010101" charset="-122"/>
                          <a:ea typeface="黑体" panose="02010609060101010101" charset="-122"/>
                        </a:rPr>
                        <a:t>林业活动</a:t>
                      </a:r>
                      <a:endParaRPr lang="zh-CN" altLang="en-US" sz="14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 cmpd="sng">
                      <a:solidFill>
                        <a:srgbClr val="10705A"/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林业活动创建、审批、报名全流程</a:t>
                      </a:r>
                      <a:r>
                        <a:rPr lang="zh-CN" altLang="en-US" sz="12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等多张页面</a:t>
                      </a:r>
                      <a:endParaRPr lang="zh-CN" altLang="en-US" sz="12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solidFill>
                            <a:srgbClr val="C00000"/>
                          </a:solidFill>
                          <a:latin typeface="黑体" panose="02010609060101010101" charset="-122"/>
                          <a:ea typeface="黑体" panose="02010609060101010101" charset="-122"/>
                          <a:sym typeface="+mn-ea"/>
                        </a:rPr>
                        <a:t>√</a:t>
                      </a:r>
                      <a:endParaRPr lang="en-US" altLang="zh-CN" sz="1400">
                        <a:solidFill>
                          <a:srgbClr val="C00000"/>
                        </a:solidFill>
                        <a:latin typeface="黑体" panose="02010609060101010101" charset="-122"/>
                        <a:ea typeface="黑体" panose="02010609060101010101" charset="-122"/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黑体" panose="02010609060101010101" charset="-122"/>
                          <a:ea typeface="黑体" panose="02010609060101010101" charset="-122"/>
                        </a:rPr>
                        <a:t>进行中</a:t>
                      </a:r>
                      <a:endParaRPr lang="zh-CN" altLang="en-US" sz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anchorCtr="0">
                    <a:lnL w="12700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</a:lnL>
                    <a:lnR w="12700" cmpd="sng">
                      <a:solidFill>
                        <a:srgbClr val="10705A"/>
                      </a:solidFill>
                      <a:prstDash val="solid"/>
                    </a:lnR>
                    <a:lnT w="12700">
                      <a:solidFill>
                        <a:srgbClr val="10705A"/>
                      </a:solidFill>
                      <a:prstDash val="solid"/>
                    </a:lnT>
                    <a:lnB w="12700" cmpd="sng">
                      <a:solidFill>
                        <a:srgbClr val="10705A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09" name="文本框 108"/>
          <p:cNvSpPr txBox="1"/>
          <p:nvPr/>
        </p:nvSpPr>
        <p:spPr>
          <a:xfrm>
            <a:off x="5353050" y="596519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表：截至</a:t>
            </a:r>
            <a:r>
              <a:rPr lang="en-US" altLang="zh-CN" sz="1200">
                <a:solidFill>
                  <a:schemeClr val="tx1"/>
                </a:solidFill>
              </a:rPr>
              <a:t>2024/11/1</a:t>
            </a:r>
            <a:r>
              <a:rPr lang="zh-CN" altLang="en-US" sz="1200">
                <a:solidFill>
                  <a:schemeClr val="tx1"/>
                </a:solidFill>
              </a:rPr>
              <a:t>，</a:t>
            </a:r>
            <a:r>
              <a:rPr lang="zh-CN" sz="1200">
                <a:solidFill>
                  <a:schemeClr val="tx1"/>
                </a:solidFill>
              </a:rPr>
              <a:t>已完成界面及相关功能的进度统计</a:t>
            </a:r>
            <a:endParaRPr lang="zh-CN" sz="1200">
              <a:solidFill>
                <a:schemeClr val="tx1"/>
              </a:solidFill>
            </a:endParaRPr>
          </a:p>
        </p:txBody>
      </p:sp>
      <p:cxnSp>
        <p:nvCxnSpPr>
          <p:cNvPr id="110" name="直接连接符 109"/>
          <p:cNvCxnSpPr/>
          <p:nvPr/>
        </p:nvCxnSpPr>
        <p:spPr>
          <a:xfrm>
            <a:off x="5098330" y="140525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32" name="组合 131"/>
          <p:cNvGrpSpPr/>
          <p:nvPr/>
        </p:nvGrpSpPr>
        <p:grpSpPr>
          <a:xfrm>
            <a:off x="8013700" y="1497965"/>
            <a:ext cx="2222500" cy="1689100"/>
            <a:chOff x="12325" y="2439"/>
            <a:chExt cx="3500" cy="266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2325" y="2439"/>
              <a:ext cx="3500" cy="2660"/>
              <a:chOff x="12325" y="2439"/>
              <a:chExt cx="3500" cy="2660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12325" y="2751"/>
                <a:ext cx="3500" cy="23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10705A"/>
                </a:solidFill>
                <a:prstDash val="sysDash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3061" y="2439"/>
                <a:ext cx="2017" cy="434"/>
              </a:xfrm>
              <a:prstGeom prst="rect">
                <a:avLst/>
              </a:prstGeom>
              <a:solidFill>
                <a:srgbClr val="10705A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2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黑体" panose="02010609060101010101" charset="-122"/>
                    <a:ea typeface="黑体" panose="02010609060101010101" charset="-122"/>
                  </a:rPr>
                  <a:t>核心功能页</a:t>
                </a:r>
                <a:endParaRPr lang="zh-CN" altLang="en-US" sz="12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12497" y="3087"/>
              <a:ext cx="3088" cy="1760"/>
              <a:chOff x="12577" y="2581"/>
              <a:chExt cx="3088" cy="1760"/>
            </a:xfrm>
          </p:grpSpPr>
          <p:sp>
            <p:nvSpPr>
              <p:cNvPr id="111" name="圆角矩形 110"/>
              <p:cNvSpPr/>
              <p:nvPr/>
            </p:nvSpPr>
            <p:spPr>
              <a:xfrm>
                <a:off x="13424" y="2581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rtlCol="0" anchor="ctr" anchorCtr="0"/>
              <a:p>
                <a:pPr algn="ctr"/>
                <a:r>
                  <a:rPr lang="zh-CN" altLang="en-US" sz="1200"/>
                  <a:t>森林百科</a:t>
                </a:r>
                <a:endParaRPr lang="zh-CN" altLang="en-US" sz="1200"/>
              </a:p>
            </p:txBody>
          </p:sp>
          <p:sp>
            <p:nvSpPr>
              <p:cNvPr id="112" name="圆角矩形 111"/>
              <p:cNvSpPr/>
              <p:nvPr/>
            </p:nvSpPr>
            <p:spPr>
              <a:xfrm>
                <a:off x="14259" y="3244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林业活动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3" name="圆角矩形 112"/>
              <p:cNvSpPr/>
              <p:nvPr/>
            </p:nvSpPr>
            <p:spPr>
              <a:xfrm>
                <a:off x="12577" y="3907"/>
                <a:ext cx="1406" cy="434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举报建议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12577" y="3244"/>
                <a:ext cx="1406" cy="434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林上论坛</a:t>
                </a:r>
                <a:endParaRPr lang="zh-CN" altLang="en-US" sz="1200">
                  <a:sym typeface="+mn-ea"/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14259" y="3907"/>
                <a:ext cx="1406" cy="434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p>
                <a:pPr lvl="0" algn="ctr">
                  <a:buClrTx/>
                  <a:buSzTx/>
                  <a:buFontTx/>
                </a:pPr>
                <a:r>
                  <a:rPr lang="zh-CN" altLang="en-US" sz="1200">
                    <a:sym typeface="+mn-ea"/>
                  </a:rPr>
                  <a:t>小林问答</a:t>
                </a:r>
                <a:endParaRPr lang="zh-CN" altLang="en-US" sz="1200">
                  <a:sym typeface="+mn-ea"/>
                </a:endParaRPr>
              </a:p>
            </p:txBody>
          </p:sp>
        </p:grpSp>
      </p:grpSp>
      <p:sp>
        <p:nvSpPr>
          <p:cNvPr id="117" name="圆角矩形 116"/>
          <p:cNvSpPr/>
          <p:nvPr/>
        </p:nvSpPr>
        <p:spPr>
          <a:xfrm>
            <a:off x="6744335" y="2266315"/>
            <a:ext cx="892810" cy="275590"/>
          </a:xfrm>
          <a:prstGeom prst="roundRect">
            <a:avLst/>
          </a:prstGeom>
          <a:ln w="9525">
            <a:solidFill>
              <a:schemeClr val="tx1"/>
            </a:solidFill>
          </a:ln>
        </p:spPr>
        <p:style>
          <a:lnRef idx="3">
            <a:schemeClr val="accent6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 anchorCtr="0"/>
          <a:p>
            <a:pPr algn="ctr"/>
            <a:r>
              <a:rPr lang="zh-CN" altLang="en-US" sz="1200"/>
              <a:t>首页</a:t>
            </a:r>
            <a:endParaRPr lang="zh-CN" altLang="en-US" sz="1200"/>
          </a:p>
        </p:txBody>
      </p:sp>
      <p:grpSp>
        <p:nvGrpSpPr>
          <p:cNvPr id="134" name="组合 133"/>
          <p:cNvGrpSpPr/>
          <p:nvPr/>
        </p:nvGrpSpPr>
        <p:grpSpPr>
          <a:xfrm>
            <a:off x="5299710" y="1860550"/>
            <a:ext cx="1132205" cy="1167130"/>
            <a:chOff x="8346" y="3010"/>
            <a:chExt cx="1783" cy="1838"/>
          </a:xfrm>
        </p:grpSpPr>
        <p:sp>
          <p:nvSpPr>
            <p:cNvPr id="133" name="矩形 132"/>
            <p:cNvSpPr/>
            <p:nvPr/>
          </p:nvSpPr>
          <p:spPr>
            <a:xfrm>
              <a:off x="8346" y="3010"/>
              <a:ext cx="1783" cy="183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0705A"/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6" name="圆角矩形 125"/>
            <p:cNvSpPr/>
            <p:nvPr/>
          </p:nvSpPr>
          <p:spPr>
            <a:xfrm>
              <a:off x="8520" y="3316"/>
              <a:ext cx="1406" cy="434"/>
            </a:xfrm>
            <a:prstGeom prst="roundRect">
              <a:avLst/>
            </a:prstGeom>
            <a:solidFill>
              <a:srgbClr val="E5F6DA"/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 anchorCtr="0"/>
            <a:p>
              <a:pPr algn="ctr"/>
              <a:r>
                <a:rPr lang="zh-CN" altLang="en-US" sz="1200"/>
                <a:t>注册</a:t>
              </a:r>
              <a:endParaRPr lang="zh-CN" altLang="en-US" sz="1200"/>
            </a:p>
          </p:txBody>
        </p:sp>
        <p:sp>
          <p:nvSpPr>
            <p:cNvPr id="127" name="圆角矩形 126"/>
            <p:cNvSpPr/>
            <p:nvPr/>
          </p:nvSpPr>
          <p:spPr>
            <a:xfrm>
              <a:off x="8520" y="4083"/>
              <a:ext cx="1406" cy="434"/>
            </a:xfrm>
            <a:prstGeom prst="roundRect">
              <a:avLst/>
            </a:prstGeom>
            <a:solidFill>
              <a:srgbClr val="E5F6DA"/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 anchorCtr="0"/>
            <a:p>
              <a:pPr algn="ctr"/>
              <a:r>
                <a:rPr lang="zh-CN" altLang="en-US" sz="1200"/>
                <a:t>登录</a:t>
              </a:r>
              <a:endParaRPr lang="zh-CN" altLang="en-US" sz="1200"/>
            </a:p>
          </p:txBody>
        </p:sp>
      </p:grpSp>
      <p:sp>
        <p:nvSpPr>
          <p:cNvPr id="135" name="右箭头 134"/>
          <p:cNvSpPr/>
          <p:nvPr/>
        </p:nvSpPr>
        <p:spPr>
          <a:xfrm>
            <a:off x="6433820" y="2266950"/>
            <a:ext cx="319405" cy="274955"/>
          </a:xfrm>
          <a:prstGeom prst="rightArrow">
            <a:avLst/>
          </a:prstGeom>
          <a:solidFill>
            <a:srgbClr val="10705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7" name="左右箭头 136"/>
          <p:cNvSpPr/>
          <p:nvPr/>
        </p:nvSpPr>
        <p:spPr>
          <a:xfrm>
            <a:off x="7637145" y="2266950"/>
            <a:ext cx="372745" cy="274955"/>
          </a:xfrm>
          <a:prstGeom prst="leftRightArrow">
            <a:avLst>
              <a:gd name="adj1" fmla="val 50000"/>
              <a:gd name="adj2" fmla="val 43187"/>
            </a:avLst>
          </a:prstGeom>
          <a:solidFill>
            <a:srgbClr val="10705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pSp>
        <p:nvGrpSpPr>
          <p:cNvPr id="139" name="组合 138"/>
          <p:cNvGrpSpPr/>
          <p:nvPr/>
        </p:nvGrpSpPr>
        <p:grpSpPr>
          <a:xfrm>
            <a:off x="10259060" y="2688590"/>
            <a:ext cx="1273175" cy="294005"/>
            <a:chOff x="16120" y="3678"/>
            <a:chExt cx="2005" cy="463"/>
          </a:xfrm>
        </p:grpSpPr>
        <p:sp>
          <p:nvSpPr>
            <p:cNvPr id="128" name="圆角矩形 127"/>
            <p:cNvSpPr/>
            <p:nvPr/>
          </p:nvSpPr>
          <p:spPr>
            <a:xfrm>
              <a:off x="16719" y="3678"/>
              <a:ext cx="1406" cy="43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200">
                  <a:sym typeface="+mn-ea"/>
                </a:rPr>
                <a:t>个人中心</a:t>
              </a:r>
              <a:endParaRPr lang="zh-CN" altLang="en-US" sz="1200">
                <a:sym typeface="+mn-ea"/>
              </a:endParaRPr>
            </a:p>
          </p:txBody>
        </p:sp>
        <p:sp>
          <p:nvSpPr>
            <p:cNvPr id="138" name="左右箭头 137"/>
            <p:cNvSpPr/>
            <p:nvPr/>
          </p:nvSpPr>
          <p:spPr>
            <a:xfrm>
              <a:off x="16120" y="3709"/>
              <a:ext cx="598" cy="433"/>
            </a:xfrm>
            <a:prstGeom prst="leftRightArrow">
              <a:avLst>
                <a:gd name="adj1" fmla="val 50000"/>
                <a:gd name="adj2" fmla="val 43187"/>
              </a:avLst>
            </a:prstGeom>
            <a:solidFill>
              <a:srgbClr val="10705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240010" y="1972945"/>
            <a:ext cx="1273175" cy="294005"/>
            <a:chOff x="16120" y="3678"/>
            <a:chExt cx="2005" cy="463"/>
          </a:xfrm>
        </p:grpSpPr>
        <p:sp>
          <p:nvSpPr>
            <p:cNvPr id="141" name="圆角矩形 140"/>
            <p:cNvSpPr/>
            <p:nvPr/>
          </p:nvSpPr>
          <p:spPr>
            <a:xfrm>
              <a:off x="16719" y="3678"/>
              <a:ext cx="1406" cy="434"/>
            </a:xfrm>
            <a:prstGeom prst="roundRect">
              <a:avLst/>
            </a:prstGeom>
            <a:noFill/>
            <a:ln w="952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6">
                      <a:lumMod val="20000"/>
                      <a:lumOff val="80000"/>
                    </a:schemeClr>
                  </a:solidFill>
                </a14:hiddenFill>
              </a:ext>
            </a:extLst>
          </p:spPr>
          <p:style>
            <a:lnRef idx="3">
              <a:schemeClr val="accent6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200">
                  <a:sym typeface="+mn-ea"/>
                </a:rPr>
                <a:t>消息中心</a:t>
              </a:r>
              <a:endParaRPr lang="zh-CN" altLang="en-US" sz="1200">
                <a:sym typeface="+mn-ea"/>
              </a:endParaRPr>
            </a:p>
          </p:txBody>
        </p:sp>
        <p:sp>
          <p:nvSpPr>
            <p:cNvPr id="142" name="左右箭头 141"/>
            <p:cNvSpPr/>
            <p:nvPr/>
          </p:nvSpPr>
          <p:spPr>
            <a:xfrm>
              <a:off x="16120" y="3709"/>
              <a:ext cx="598" cy="433"/>
            </a:xfrm>
            <a:prstGeom prst="leftRightArrow">
              <a:avLst>
                <a:gd name="adj1" fmla="val 50000"/>
                <a:gd name="adj2" fmla="val 43187"/>
              </a:avLst>
            </a:prstGeom>
            <a:solidFill>
              <a:srgbClr val="10705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5" action="ppaction://hlinkfile"/>
              </a:rPr>
              <a:t>https://kdocs.cn/l/crS6fVz2oakK</a:t>
            </a:r>
            <a:endParaRPr lang="zh-CN" altLang="en-US" sz="1200">
              <a:hlinkClick r:id="rId5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2.3 Github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仓库搭建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835025" y="1753235"/>
            <a:ext cx="3797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完成时间：</a:t>
            </a:r>
            <a:r>
              <a:rPr lang="en-US" altLang="zh-CN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2024/9/12-</a:t>
            </a:r>
            <a:r>
              <a:rPr lang="zh-CN" altLang="en-US" sz="1400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至今（进行中）</a:t>
            </a:r>
            <a:endParaRPr lang="zh-CN" altLang="en-US" sz="1400">
              <a:solidFill>
                <a:srgbClr val="10705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69315" y="131127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代码编写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5252085" y="835660"/>
            <a:ext cx="278701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已全部编写完成的功能展示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869315" y="605536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图：小组成员在</a:t>
            </a:r>
            <a:r>
              <a:rPr lang="en-US" altLang="zh-CN" sz="1200">
                <a:solidFill>
                  <a:schemeClr val="tx1"/>
                </a:solidFill>
              </a:rPr>
              <a:t>Github</a:t>
            </a:r>
            <a:r>
              <a:rPr lang="zh-CN" altLang="en-US" sz="1200">
                <a:solidFill>
                  <a:schemeClr val="tx1"/>
                </a:solidFill>
              </a:rPr>
              <a:t>仓库中提交代码</a:t>
            </a:r>
            <a:endParaRPr lang="zh-CN" altLang="en-US" sz="1200">
              <a:solidFill>
                <a:schemeClr val="tx1"/>
              </a:solidFill>
            </a:endParaRPr>
          </a:p>
        </p:txBody>
      </p:sp>
      <p:cxnSp>
        <p:nvCxnSpPr>
          <p:cNvPr id="110" name="直接连接符 109"/>
          <p:cNvCxnSpPr/>
          <p:nvPr/>
        </p:nvCxnSpPr>
        <p:spPr>
          <a:xfrm>
            <a:off x="4787815" y="138874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1955" t="13653" r="4351" b="7539"/>
          <a:stretch>
            <a:fillRect/>
          </a:stretch>
        </p:blipFill>
        <p:spPr>
          <a:xfrm>
            <a:off x="869315" y="2697480"/>
            <a:ext cx="3207385" cy="15176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315" y="4333875"/>
            <a:ext cx="3207385" cy="1694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69315" y="2032635"/>
            <a:ext cx="377444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项目使用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Github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管理仓库代码，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目前已提交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有效代码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4000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行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+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6" name="哇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258435" y="1311275"/>
            <a:ext cx="5379720" cy="2965450"/>
          </a:xfrm>
          <a:prstGeom prst="rect">
            <a:avLst/>
          </a:prstGeom>
          <a:effectLst>
            <a:outerShdw blurRad="304800" sx="102000" sy="102000" algn="ctr" rotWithShape="0">
              <a:prstClr val="black">
                <a:alpha val="9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9"/>
          <a:srcRect r="-26527" b="2151"/>
          <a:stretch>
            <a:fillRect/>
          </a:stretch>
        </p:blipFill>
        <p:spPr>
          <a:xfrm>
            <a:off x="5346700" y="4304030"/>
            <a:ext cx="1880870" cy="1684020"/>
          </a:xfrm>
          <a:prstGeom prst="rect">
            <a:avLst/>
          </a:prstGeom>
          <a:effectLst>
            <a:outerShdw blurRad="203200" sx="102000" sy="102000" algn="ctr" rotWithShape="0">
              <a:prstClr val="black">
                <a:alpha val="13000"/>
              </a:prstClr>
            </a:outerShdw>
          </a:effec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rcRect r="6416" b="2690"/>
          <a:stretch>
            <a:fillRect/>
          </a:stretch>
        </p:blipFill>
        <p:spPr>
          <a:xfrm>
            <a:off x="7362825" y="4317365"/>
            <a:ext cx="3185795" cy="1731010"/>
          </a:xfrm>
          <a:prstGeom prst="rect">
            <a:avLst/>
          </a:prstGeom>
          <a:effectLst>
            <a:outerShdw blurRad="241300" sx="102000" sy="102000" algn="ctr" rotWithShape="0">
              <a:prstClr val="black">
                <a:alpha val="16000"/>
              </a:prstClr>
            </a:outerShdw>
          </a:effectLst>
        </p:spPr>
      </p:pic>
      <p:sp>
        <p:nvSpPr>
          <p:cNvPr id="15" name="文本框 14"/>
          <p:cNvSpPr txBox="1"/>
          <p:nvPr/>
        </p:nvSpPr>
        <p:spPr>
          <a:xfrm>
            <a:off x="5346700" y="606044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200">
                <a:solidFill>
                  <a:schemeClr val="tx1"/>
                </a:solidFill>
              </a:rPr>
              <a:t>图：部分未完成前端的界面以</a:t>
            </a:r>
            <a:r>
              <a:rPr lang="en-US" altLang="zh-CN" sz="1200">
                <a:solidFill>
                  <a:schemeClr val="tx1"/>
                </a:solidFill>
              </a:rPr>
              <a:t>html</a:t>
            </a:r>
            <a:r>
              <a:rPr lang="zh-CN" altLang="en-US" sz="1200">
                <a:solidFill>
                  <a:schemeClr val="tx1"/>
                </a:solidFill>
              </a:rPr>
              <a:t>展示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11" action="ppaction://hlinkfile"/>
              </a:rPr>
              <a:t>https://kdocs.cn/l/crS6fVz2oakK</a:t>
            </a:r>
            <a:endParaRPr lang="zh-CN" altLang="en-US" sz="1200">
              <a:hlinkClick r:id="rId11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1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0" mute="1"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428625"/>
            <a:ext cx="5558790" cy="744220"/>
            <a:chOff x="671" y="675"/>
            <a:chExt cx="8754" cy="1172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72"/>
                <a:chOff x="1163" y="675"/>
                <a:chExt cx="8262" cy="1172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16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2.5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数据获取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75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进度汇报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5332010" y="1680210"/>
            <a:ext cx="1270" cy="3924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69315" y="1981200"/>
            <a:ext cx="4441190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开发阶段为了方便测试功能，数据主要采用</a:t>
            </a:r>
            <a:r>
              <a:rPr lang="zh-CN" altLang="en-US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自生成和打表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形式。目前网页中的数据多数为小组成员自行填写的。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654675" y="5864860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200">
                <a:solidFill>
                  <a:schemeClr val="tx1"/>
                </a:solidFill>
              </a:rPr>
              <a:t>图：小组成员找到的数据资源（部分）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69315" y="1497965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开发阶段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9315" y="3221990"/>
            <a:ext cx="167195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投入使用之后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869315" y="3743960"/>
            <a:ext cx="4439285" cy="2197100"/>
            <a:chOff x="1369" y="5702"/>
            <a:chExt cx="6991" cy="3460"/>
          </a:xfrm>
        </p:grpSpPr>
        <p:grpSp>
          <p:nvGrpSpPr>
            <p:cNvPr id="7" name="组合 6"/>
            <p:cNvGrpSpPr/>
            <p:nvPr/>
          </p:nvGrpSpPr>
          <p:grpSpPr>
            <a:xfrm>
              <a:off x="1540" y="5702"/>
              <a:ext cx="6820" cy="1024"/>
              <a:chOff x="1540" y="5702"/>
              <a:chExt cx="6820" cy="1024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540" y="5702"/>
                <a:ext cx="6821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目前已找到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稳定的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API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和</a:t>
                </a:r>
                <a:r>
                  <a:rPr lang="en-US" altLang="zh-CN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python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支持的库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用于爬虫和调用</a:t>
                </a:r>
                <a:r>
                  <a:rPr lang="en-US" altLang="zh-CN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API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获取部分森林生态数据信息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1594" y="5712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1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55" y="6925"/>
              <a:ext cx="6822" cy="1024"/>
              <a:chOff x="1539" y="7455"/>
              <a:chExt cx="6822" cy="1024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1540" y="7455"/>
                <a:ext cx="6821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目前已找到多个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有效的数据网站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供开发者人工导入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539" y="7455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2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369" y="8138"/>
              <a:ext cx="6822" cy="1024"/>
              <a:chOff x="1539" y="8479"/>
              <a:chExt cx="6822" cy="1024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539" y="8479"/>
                <a:ext cx="6823" cy="102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剩余少部分数据在系统中开放</a:t>
                </a:r>
                <a:r>
                  <a:rPr lang="zh-CN" altLang="en-US" sz="1400" b="1">
                    <a:solidFill>
                      <a:srgbClr val="10705A"/>
                    </a:solidFill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填入接口</a:t>
                </a: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，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  <a:p>
                <a:pPr indent="457200">
                  <a:lnSpc>
                    <a:spcPct val="130000"/>
                  </a:lnSpc>
                  <a:buFont typeface="Arial" panose="020B0604020202020204" pitchFamily="34" charset="0"/>
                  <a:buNone/>
                </a:pPr>
                <a:r>
                  <a:rPr lang="zh-CN" altLang="en-US" sz="1400">
                    <a:latin typeface="黑体" panose="02010609060101010101" charset="-122"/>
                    <a:ea typeface="黑体" panose="02010609060101010101" charset="-122"/>
                    <a:sym typeface="+mn-ea"/>
                  </a:rPr>
                  <a:t>供用户自行补充</a:t>
                </a:r>
                <a:endPara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595" y="8479"/>
                <a:ext cx="521" cy="1004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  <a:scene3d>
                  <a:camera prst="orthographicFront"/>
                  <a:lightRig rig="threePt" dir="t"/>
                </a:scene3d>
              </a:bodyPr>
              <a:p>
                <a:pPr algn="dist"/>
                <a:r>
                  <a:rPr lang="en-US" altLang="zh-CN" sz="4000" i="1">
                    <a:ln>
                      <a:solidFill>
                        <a:srgbClr val="10705A"/>
                      </a:solidFill>
                    </a:ln>
                    <a:solidFill>
                      <a:srgbClr val="10705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Berlin Sans FB" panose="020E0602020502020306" charset="0"/>
                    <a:cs typeface="Berlin Sans FB" panose="020E0602020502020306" charset="0"/>
                  </a:rPr>
                  <a:t>3</a:t>
                </a:r>
                <a:endParaRPr lang="en-US" altLang="zh-CN" sz="4000" i="1">
                  <a:ln>
                    <a:solidFill>
                      <a:srgbClr val="10705A"/>
                    </a:solidFill>
                  </a:ln>
                  <a:solidFill>
                    <a:srgbClr val="10705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erlin Sans FB" panose="020E0602020502020306" charset="0"/>
                  <a:cs typeface="Berlin Sans FB" panose="020E0602020502020306" charset="0"/>
                </a:endParaRPr>
              </a:p>
            </p:txBody>
          </p:sp>
        </p:grp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rcRect t="2697"/>
          <a:stretch>
            <a:fillRect/>
          </a:stretch>
        </p:blipFill>
        <p:spPr>
          <a:xfrm>
            <a:off x="5654675" y="1369060"/>
            <a:ext cx="5428615" cy="4421505"/>
          </a:xfrm>
          <a:prstGeom prst="rect">
            <a:avLst/>
          </a:prstGeom>
          <a:effectLst>
            <a:outerShdw blurRad="736600" sx="102000" sy="102000" algn="ctr" rotWithShape="0">
              <a:prstClr val="black">
                <a:alpha val="5000"/>
              </a:prstClr>
            </a:outerShdw>
          </a:effectLst>
        </p:spPr>
      </p:pic>
      <p:sp>
        <p:nvSpPr>
          <p:cNvPr id="21" name="文本框 20"/>
          <p:cNvSpPr txBox="1"/>
          <p:nvPr/>
        </p:nvSpPr>
        <p:spPr>
          <a:xfrm>
            <a:off x="715645" y="6376035"/>
            <a:ext cx="8848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</a:rPr>
              <a:t>小组共享文档：【金山文档 | WPS云文档】 林上鹰眼项目进度表</a:t>
            </a:r>
            <a:r>
              <a:rPr lang="en-US" altLang="zh-CN" sz="1200"/>
              <a:t> </a:t>
            </a:r>
            <a:r>
              <a:rPr lang="zh-CN" altLang="en-US" sz="1200">
                <a:hlinkClick r:id="rId4" action="ppaction://hlinkfile"/>
              </a:rPr>
              <a:t>https://kdocs.cn/l/crS6fVz2oakK</a:t>
            </a:r>
            <a:endParaRPr lang="zh-CN" altLang="en-US" sz="1200">
              <a:hlinkClick r:id="rId4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6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17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426085" y="395605"/>
            <a:ext cx="5558790" cy="777240"/>
            <a:chOff x="671" y="623"/>
            <a:chExt cx="8754" cy="1224"/>
          </a:xfrm>
        </p:grpSpPr>
        <p:grpSp>
          <p:nvGrpSpPr>
            <p:cNvPr id="21" name="组合 20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22" name="组合 21"/>
              <p:cNvGrpSpPr/>
              <p:nvPr/>
            </p:nvGrpSpPr>
            <p:grpSpPr>
              <a:xfrm rot="0">
                <a:off x="1163" y="675"/>
                <a:ext cx="8262" cy="1159"/>
                <a:chOff x="1163" y="675"/>
                <a:chExt cx="8262" cy="1159"/>
              </a:xfrm>
            </p:grpSpPr>
            <p:sp>
              <p:nvSpPr>
                <p:cNvPr id="23" name="文本框 22"/>
                <p:cNvSpPr txBox="1"/>
                <p:nvPr/>
              </p:nvSpPr>
              <p:spPr>
                <a:xfrm>
                  <a:off x="211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3.1 </a:t>
                  </a:r>
                  <a:r>
                    <a:rPr lang="zh-CN" altLang="en-US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选题背景</a:t>
                  </a:r>
                  <a:endParaRPr lang="zh-CN" altLang="en-US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24" name="组合 2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26" name="椭圆 25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27" name="图片 26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29" name="文本框 28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2115" y="623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前沿探索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770890" y="1761490"/>
            <a:ext cx="3995420" cy="1768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在当今信息技术迅速发展的背景下，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数据库系统性能优化受关注。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OceanBase分布式数据库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具高可用、扩展、高性能特点，应用于多行业。业务数据量增长时，提升其性能、确保数据处理分析效率成重要课题，而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SQL语言性能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</a:rPr>
              <a:t>影响数据库响应速度与处理能力。</a:t>
            </a:r>
            <a:r>
              <a:rPr lang="en-US" altLang="zh-CN" sz="14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70255" y="1402080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调研背景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4923070" y="1335405"/>
            <a:ext cx="1270" cy="5076000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88670" y="4046220"/>
            <a:ext cx="3995420" cy="23501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>
              <a:lnSpc>
                <a:spcPct val="130000"/>
              </a:lnSpc>
            </a:pP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SQL调优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是数据库性能优化中的关键环节。通过对SQL语句的优化，可以显著提高数据库的查询效率，减少资源消耗，实现资源利用最大化，提升用户体验。</a:t>
            </a:r>
            <a:endParaRPr lang="zh-CN" altLang="en-US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457200">
              <a:lnSpc>
                <a:spcPct val="130000"/>
              </a:lnSpc>
            </a:pP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SQL调优需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兼顾局部与整体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。局部针对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单条 SQL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，分析执行、提升时间并降低资源消耗；整体面向系统SQL，综合分析</a:t>
            </a:r>
            <a:r>
              <a:rPr lang="en-US" altLang="zh-CN" sz="14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多条执行</a:t>
            </a:r>
            <a:r>
              <a:rPr lang="zh-CN" altLang="en-US" sz="1400">
                <a:latin typeface="黑体" panose="02010609060101010101" charset="-122"/>
                <a:ea typeface="黑体" panose="02010609060101010101" charset="-122"/>
                <a:sym typeface="+mn-ea"/>
              </a:rPr>
              <a:t>计划以提高系统吞吐量或利用率。</a:t>
            </a:r>
            <a:endParaRPr lang="en-US" altLang="zh-CN" sz="14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88035" y="3686810"/>
            <a:ext cx="125857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选题分析</a:t>
            </a:r>
            <a:endParaRPr lang="zh-CN" altLang="en-US" sz="16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clrChange>
              <a:clrFrom>
                <a:srgbClr val="CEDBE6">
                  <a:alpha val="100000"/>
                </a:srgbClr>
              </a:clrFrom>
              <a:clrTo>
                <a:srgbClr val="CEDBE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9060" y="3686810"/>
            <a:ext cx="3580130" cy="231521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7" name="图片 36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>
            <a:clrChange>
              <a:clrFrom>
                <a:srgbClr val="CEDBE6">
                  <a:alpha val="100000"/>
                </a:srgbClr>
              </a:clrFrom>
              <a:clrTo>
                <a:srgbClr val="CEDBE6">
                  <a:alpha val="100000"/>
                  <a:alpha val="0"/>
                </a:srgbClr>
              </a:clrTo>
            </a:clrChange>
          </a:blip>
          <a:srcRect l="2193" t="2935" r="5626" b="6285"/>
          <a:stretch>
            <a:fillRect/>
          </a:stretch>
        </p:blipFill>
        <p:spPr>
          <a:xfrm>
            <a:off x="5179060" y="1955165"/>
            <a:ext cx="3634740" cy="124523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8" name="文本框 37"/>
          <p:cNvSpPr txBox="1"/>
          <p:nvPr>
            <p:custDataLst>
              <p:tags r:id="rId7"/>
            </p:custDataLst>
          </p:nvPr>
        </p:nvSpPr>
        <p:spPr>
          <a:xfrm>
            <a:off x="5179060" y="326961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</a:t>
            </a:r>
            <a:r>
              <a:rPr lang="zh-CN" sz="1200">
                <a:solidFill>
                  <a:schemeClr val="tx1"/>
                </a:solidFill>
              </a:rPr>
              <a:t>系统</a:t>
            </a:r>
            <a:r>
              <a:rPr lang="en-US" altLang="zh-CN" sz="1200">
                <a:solidFill>
                  <a:schemeClr val="tx1"/>
                </a:solidFill>
              </a:rPr>
              <a:t>SQL</a:t>
            </a:r>
            <a:r>
              <a:rPr lang="zh-CN" altLang="en-US" sz="1200">
                <a:solidFill>
                  <a:schemeClr val="tx1"/>
                </a:solidFill>
              </a:rPr>
              <a:t>调优方式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8"/>
            </p:custDataLst>
          </p:nvPr>
        </p:nvSpPr>
        <p:spPr>
          <a:xfrm>
            <a:off x="5179060" y="6072505"/>
            <a:ext cx="406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tx1"/>
                </a:solidFill>
              </a:rPr>
              <a:t>图：</a:t>
            </a:r>
            <a:r>
              <a:rPr lang="zh-CN" sz="1200">
                <a:solidFill>
                  <a:schemeClr val="tx1"/>
                </a:solidFill>
              </a:rPr>
              <a:t>单条</a:t>
            </a:r>
            <a:r>
              <a:rPr lang="en-US" altLang="zh-CN" sz="1200">
                <a:solidFill>
                  <a:schemeClr val="tx1"/>
                </a:solidFill>
              </a:rPr>
              <a:t>SQL</a:t>
            </a:r>
            <a:r>
              <a:rPr lang="zh-CN" altLang="en-US" sz="1200">
                <a:solidFill>
                  <a:schemeClr val="tx1"/>
                </a:solidFill>
              </a:rPr>
              <a:t>调优方式</a:t>
            </a:r>
            <a:endParaRPr lang="zh-CN" altLang="en-US" sz="1200">
              <a:solidFill>
                <a:schemeClr val="tx1"/>
              </a:solidFill>
            </a:endParaRPr>
          </a:p>
        </p:txBody>
      </p:sp>
      <p:cxnSp>
        <p:nvCxnSpPr>
          <p:cNvPr id="40" name="直接箭头连接符 39"/>
          <p:cNvCxnSpPr>
            <a:endCxn id="37" idx="3"/>
          </p:cNvCxnSpPr>
          <p:nvPr>
            <p:custDataLst>
              <p:tags r:id="rId9"/>
            </p:custDataLst>
          </p:nvPr>
        </p:nvCxnSpPr>
        <p:spPr>
          <a:xfrm flipH="1" flipV="1">
            <a:off x="8814013" y="2578317"/>
            <a:ext cx="360000" cy="1270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5179060" y="1402080"/>
            <a:ext cx="6353175" cy="4196080"/>
            <a:chOff x="8124" y="2208"/>
            <a:chExt cx="10005" cy="6608"/>
          </a:xfrm>
        </p:grpSpPr>
        <p:sp>
          <p:nvSpPr>
            <p:cNvPr id="42" name="文本框 41"/>
            <p:cNvSpPr txBox="1"/>
            <p:nvPr/>
          </p:nvSpPr>
          <p:spPr>
            <a:xfrm>
              <a:off x="8124" y="2208"/>
              <a:ext cx="2090" cy="478"/>
            </a:xfrm>
            <a:prstGeom prst="roundRect">
              <a:avLst>
                <a:gd name="adj" fmla="val 43723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 anchor="ctr" anchorCtr="0">
              <a:noAutofit/>
              <a:scene3d>
                <a:camera prst="orthographicFront"/>
                <a:lightRig rig="threePt" dir="t"/>
              </a:scene3d>
            </a:bodyPr>
            <a:p>
              <a:pPr lvl="0" algn="ctr">
                <a:buClrTx/>
                <a:buSzTx/>
                <a:buFontTx/>
              </a:pPr>
              <a:r>
                <a:rPr lang="zh-CN" altLang="en-US" sz="1600" b="1" dirty="0">
                  <a:solidFill>
                    <a:srgbClr val="10705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黑体" panose="02010609060101010101" charset="-122"/>
                  <a:ea typeface="黑体" panose="02010609060101010101" charset="-122"/>
                  <a:sym typeface="+mn-ea"/>
                </a:rPr>
                <a:t>调优概述</a:t>
              </a:r>
              <a:endParaRPr lang="zh-CN" altLang="en-US" sz="16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43" name="Rectangle 13"/>
            <p:cNvSpPr/>
            <p:nvPr/>
          </p:nvSpPr>
          <p:spPr>
            <a:xfrm>
              <a:off x="14498" y="2986"/>
              <a:ext cx="3631" cy="2414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  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</a:rPr>
                <a:t>系统的SQL调优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</a:rPr>
                <a:t>需要综合分析当前系统的负载特征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，主要关注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热点行竞争、Buffer Cache 命中率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等全局性的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调优点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。</a:t>
              </a:r>
              <a:endPara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44" name="Rectangle 13"/>
            <p:cNvSpPr/>
            <p:nvPr/>
          </p:nvSpPr>
          <p:spPr>
            <a:xfrm>
              <a:off x="14427" y="6471"/>
              <a:ext cx="3643" cy="234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400">
                  <a:latin typeface="黑体" panose="02010609060101010101" charset="-122"/>
                  <a:ea typeface="黑体" panose="02010609060101010101" charset="-122"/>
                </a:rPr>
                <a:t>  </a:t>
              </a:r>
              <a:r>
                <a:rPr lang="zh-CN" altLang="en-US" sz="14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单一的SQL调优</a:t>
              </a:r>
              <a:r>
                <a:rPr lang="zh-CN" altLang="en-US" sz="1400">
                  <a:latin typeface="黑体" panose="02010609060101010101" charset="-122"/>
                  <a:ea typeface="黑体" panose="02010609060101010101" charset="-122"/>
                  <a:sym typeface="+mn-ea"/>
                </a:rPr>
                <a:t>常见的调优手段包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括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调整访问路径、执行顺序、逻辑改写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等，可以分为</a:t>
              </a:r>
              <a:r>
                <a:rPr lang="en-US" altLang="zh-CN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单表访问和多表访问</a:t>
              </a:r>
              <a:r>
                <a:rPr lang="zh-CN" altLang="en-US" sz="140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两种场景。</a:t>
              </a:r>
              <a:endParaRPr lang="zh-CN" altLang="en-US" sz="1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cxnSp>
        <p:nvCxnSpPr>
          <p:cNvPr id="46" name="直接箭头连接符 45"/>
          <p:cNvCxnSpPr>
            <a:endCxn id="36" idx="3"/>
          </p:cNvCxnSpPr>
          <p:nvPr>
            <p:custDataLst>
              <p:tags r:id="rId10"/>
            </p:custDataLst>
          </p:nvPr>
        </p:nvCxnSpPr>
        <p:spPr>
          <a:xfrm flipH="1" flipV="1">
            <a:off x="8759403" y="4844632"/>
            <a:ext cx="360000" cy="1270"/>
          </a:xfrm>
          <a:prstGeom prst="straightConnector1">
            <a:avLst/>
          </a:prstGeom>
          <a:ln w="53975" cmpd="sng">
            <a:solidFill>
              <a:srgbClr val="10705A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11209675" y="476250"/>
            <a:ext cx="299700" cy="230924"/>
            <a:chOff x="197812" y="302476"/>
            <a:chExt cx="299700" cy="230924"/>
          </a:xfrm>
          <a:solidFill>
            <a:srgbClr val="267A63"/>
          </a:solidFill>
        </p:grpSpPr>
        <p:sp>
          <p:nvSpPr>
            <p:cNvPr id="10" name="矩形: 圆角 9"/>
            <p:cNvSpPr/>
            <p:nvPr/>
          </p:nvSpPr>
          <p:spPr>
            <a:xfrm>
              <a:off x="197812" y="302476"/>
              <a:ext cx="29970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197812" y="503430"/>
              <a:ext cx="17982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197812" y="402953"/>
              <a:ext cx="239760" cy="299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0" y="6781290"/>
            <a:ext cx="12192000" cy="76710"/>
          </a:xfrm>
          <a:prstGeom prst="rect">
            <a:avLst/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426085" y="395605"/>
            <a:ext cx="5558790" cy="777240"/>
            <a:chOff x="671" y="623"/>
            <a:chExt cx="8754" cy="1224"/>
          </a:xfrm>
        </p:grpSpPr>
        <p:grpSp>
          <p:nvGrpSpPr>
            <p:cNvPr id="65" name="组合 64"/>
            <p:cNvGrpSpPr/>
            <p:nvPr/>
          </p:nvGrpSpPr>
          <p:grpSpPr>
            <a:xfrm>
              <a:off x="671" y="675"/>
              <a:ext cx="8754" cy="1172"/>
              <a:chOff x="671" y="675"/>
              <a:chExt cx="8754" cy="1172"/>
            </a:xfrm>
          </p:grpSpPr>
          <p:grpSp>
            <p:nvGrpSpPr>
              <p:cNvPr id="68" name="组合 67"/>
              <p:cNvGrpSpPr/>
              <p:nvPr/>
            </p:nvGrpSpPr>
            <p:grpSpPr>
              <a:xfrm rot="0">
                <a:off x="1163" y="675"/>
                <a:ext cx="8262" cy="1159"/>
                <a:chOff x="1163" y="675"/>
                <a:chExt cx="8262" cy="1159"/>
              </a:xfrm>
            </p:grpSpPr>
            <p:sp>
              <p:nvSpPr>
                <p:cNvPr id="75" name="文本框 74"/>
                <p:cNvSpPr txBox="1"/>
                <p:nvPr/>
              </p:nvSpPr>
              <p:spPr>
                <a:xfrm>
                  <a:off x="2115" y="1303"/>
                  <a:ext cx="7310" cy="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en-US" alt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3.2 </a:t>
                  </a:r>
                  <a:r>
                    <a:rPr lang="zh-CN" sz="1600" dirty="0">
                      <a:solidFill>
                        <a:srgbClr val="10705A"/>
                      </a:solidFill>
                      <a:latin typeface="+mj-ea"/>
                      <a:ea typeface="+mj-ea"/>
                    </a:rPr>
                    <a:t>调研进展</a:t>
                  </a:r>
                  <a:endParaRPr lang="zh-CN" sz="1600" dirty="0">
                    <a:solidFill>
                      <a:srgbClr val="10705A"/>
                    </a:solidFill>
                    <a:latin typeface="+mj-ea"/>
                    <a:ea typeface="+mj-ea"/>
                  </a:endParaRPr>
                </a:p>
              </p:txBody>
            </p:sp>
            <p:grpSp>
              <p:nvGrpSpPr>
                <p:cNvPr id="84" name="组合 83"/>
                <p:cNvGrpSpPr/>
                <p:nvPr/>
              </p:nvGrpSpPr>
              <p:grpSpPr>
                <a:xfrm>
                  <a:off x="1163" y="675"/>
                  <a:ext cx="780" cy="780"/>
                  <a:chOff x="17325" y="9160"/>
                  <a:chExt cx="780" cy="780"/>
                </a:xfrm>
              </p:grpSpPr>
              <p:sp>
                <p:nvSpPr>
                  <p:cNvPr id="85" name="椭圆 84"/>
                  <p:cNvSpPr/>
                  <p:nvPr/>
                </p:nvSpPr>
                <p:spPr>
                  <a:xfrm>
                    <a:off x="17325" y="9160"/>
                    <a:ext cx="780" cy="780"/>
                  </a:xfrm>
                  <a:prstGeom prst="ellipse">
                    <a:avLst/>
                  </a:prstGeom>
                  <a:noFill/>
                  <a:ln>
                    <a:solidFill>
                      <a:srgbClr val="267A6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86" name="图片 85" descr="森林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96DAC541-7B7A-43D3-8B79-37D633B846F1}">
                        <asvg:svgBlip xmlns:asvg="http://schemas.microsoft.com/office/drawing/2016/SVG/main" r:embed="rId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391" y="9214"/>
                    <a:ext cx="663" cy="663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87" name="文本框 86"/>
              <p:cNvSpPr txBox="1"/>
              <p:nvPr/>
            </p:nvSpPr>
            <p:spPr>
              <a:xfrm>
                <a:off x="671" y="1461"/>
                <a:ext cx="1797" cy="386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zh-CN" altLang="en-US" sz="1000" dirty="0">
                    <a:solidFill>
                      <a:srgbClr val="267A63"/>
                    </a:solidFill>
                    <a:latin typeface="+mj-ea"/>
                    <a:ea typeface="+mj-ea"/>
                    <a:sym typeface="+mn-ea"/>
                  </a:rPr>
                  <a:t>林上鹰眼</a:t>
                </a:r>
                <a:endParaRPr lang="zh-CN" altLang="en-US" sz="1000" dirty="0">
                  <a:solidFill>
                    <a:srgbClr val="267A63"/>
                  </a:solidFill>
                  <a:latin typeface="+mj-ea"/>
                  <a:ea typeface="+mj-ea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2115" y="623"/>
              <a:ext cx="231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400" dirty="0">
                  <a:latin typeface="+mj-ea"/>
                  <a:ea typeface="+mj-ea"/>
                </a:rPr>
                <a:t>前沿探索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</p:grpSp>
      <p:cxnSp>
        <p:nvCxnSpPr>
          <p:cNvPr id="110" name="直接连接符 109"/>
          <p:cNvCxnSpPr/>
          <p:nvPr/>
        </p:nvCxnSpPr>
        <p:spPr>
          <a:xfrm>
            <a:off x="5984790" y="1632585"/>
            <a:ext cx="1270" cy="4766945"/>
          </a:xfrm>
          <a:prstGeom prst="line">
            <a:avLst/>
          </a:prstGeom>
          <a:ln w="31750" cap="rnd">
            <a:solidFill>
              <a:schemeClr val="bg2"/>
            </a:solidFill>
            <a:prstDash val="sysDot"/>
            <a:bevel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422910" y="1577975"/>
            <a:ext cx="1724183" cy="275590"/>
            <a:chOff x="918" y="2278"/>
            <a:chExt cx="2715" cy="434"/>
          </a:xfrm>
        </p:grpSpPr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全局 SQL 审计表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 flipV="1">
              <a:off x="1028" y="2656"/>
              <a:ext cx="204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356610" y="1724660"/>
            <a:ext cx="253492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  <a:sym typeface="+mn-ea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可以用来查看每次请求客户端来源、执行服务器信息、执行状态信息、等待时间以及执行各阶段耗时等。</a:t>
            </a:r>
            <a:endParaRPr lang="zh-CN" altLang="en-US" sz="1000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300372" y="2245360"/>
            <a:ext cx="2647622" cy="480695"/>
            <a:chOff x="3990" y="2568"/>
            <a:chExt cx="4256" cy="757"/>
          </a:xfrm>
        </p:grpSpPr>
        <p:sp>
          <p:nvSpPr>
            <p:cNvPr id="22" name="文本框 21"/>
            <p:cNvSpPr txBox="1"/>
            <p:nvPr/>
          </p:nvSpPr>
          <p:spPr>
            <a:xfrm>
              <a:off x="3990" y="2568"/>
              <a:ext cx="4256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四大类等待事件的耗时情况</a:t>
              </a:r>
              <a:r>
                <a:rPr lang="en-US" altLang="zh-CN" sz="8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</a:t>
              </a:r>
              <a:endParaRPr lang="en-US" altLang="zh-CN" sz="8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081" y="2842"/>
              <a:ext cx="4083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APPLICATION_WAIT_TIME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CONCURRENCY_WAIT_TIME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  <a:p>
              <a:pPr indent="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USER_IO_WAIT_TIME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SCHEDULE_TIME </a:t>
              </a:r>
              <a:r>
                <a:rPr lang="en-US" altLang="zh-CN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en-US" altLang="zh-CN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299460" y="2750820"/>
            <a:ext cx="2686050" cy="390525"/>
            <a:chOff x="1310" y="4682"/>
            <a:chExt cx="4230" cy="615"/>
          </a:xfrm>
        </p:grpSpPr>
        <p:sp>
          <p:nvSpPr>
            <p:cNvPr id="26" name="文本框 25"/>
            <p:cNvSpPr txBox="1"/>
            <p:nvPr/>
          </p:nvSpPr>
          <p:spPr>
            <a:xfrm>
              <a:off x="1310" y="4682"/>
              <a:ext cx="4230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耗时最多的等待事件名称及其耗时</a:t>
              </a:r>
              <a:endParaRPr lang="zh-CN" altLang="en-US" sz="9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01" y="4984"/>
              <a:ext cx="2868" cy="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EVENT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WAIT_TIME_MICRO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300095" y="3127375"/>
            <a:ext cx="3293745" cy="365760"/>
            <a:chOff x="3995" y="1706"/>
            <a:chExt cx="5187" cy="576"/>
          </a:xfrm>
        </p:grpSpPr>
        <p:sp>
          <p:nvSpPr>
            <p:cNvPr id="34" name="文本框 33"/>
            <p:cNvSpPr txBox="1"/>
            <p:nvPr/>
          </p:nvSpPr>
          <p:spPr>
            <a:xfrm>
              <a:off x="3995" y="1706"/>
              <a:ext cx="5187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171450" indent="-171450" algn="l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所有等待事件的发生次数及总耗时</a:t>
              </a:r>
              <a:r>
                <a:rPr lang="en-US" altLang="zh-CN" sz="900" b="1">
                  <a:solidFill>
                    <a:srgbClr val="10705A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</a:t>
              </a:r>
              <a:endParaRPr lang="en-US" altLang="zh-CN" sz="9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4084" y="1969"/>
              <a:ext cx="3743" cy="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TOTAL_WAITS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  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TOTAL_WAIT_TIME_MICRO </a:t>
              </a:r>
              <a:r>
                <a:rPr lang="zh-CN" altLang="en-US" sz="700">
                  <a:solidFill>
                    <a:schemeClr val="bg2">
                      <a:lumMod val="50000"/>
                    </a:schemeClr>
                  </a:solidFill>
                  <a:latin typeface="Consolas" panose="020B0609020204030204" charset="0"/>
                  <a:ea typeface="黑体" panose="02010609060101010101" charset="-122"/>
                  <a:cs typeface="Consolas" panose="020B0609020204030204" charset="0"/>
                  <a:sym typeface="+mn-ea"/>
                </a:rPr>
                <a:t> </a:t>
              </a:r>
              <a:endParaRPr lang="zh-CN" altLang="en-US" sz="700">
                <a:solidFill>
                  <a:schemeClr val="bg2">
                    <a:lumMod val="50000"/>
                  </a:schemeClr>
                </a:solidFill>
                <a:latin typeface="Consolas" panose="020B0609020204030204" charset="0"/>
                <a:ea typeface="黑体" panose="02010609060101010101" charset="-122"/>
                <a:cs typeface="Consolas" panose="020B0609020204030204" charset="0"/>
                <a:sym typeface="+mn-ea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rcRect r="12841"/>
          <a:stretch>
            <a:fillRect/>
          </a:stretch>
        </p:blipFill>
        <p:spPr>
          <a:xfrm>
            <a:off x="426085" y="1922145"/>
            <a:ext cx="2842895" cy="156845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380365" y="4132580"/>
            <a:ext cx="2115820" cy="1522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SQL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Trace能够交互式的提供上一次执行的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SQL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请求执行过程中调用链路情况，以及链路中各阶段耗时情况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，以便进行性能分析或调优，可以使用SHOW TRACE功能便捷地找到性能瓶颈点。</a:t>
            </a:r>
            <a:r>
              <a:rPr lang="zh-CN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Calibri" panose="020F0502020204030204"/>
              </a:rPr>
              <a:t> </a:t>
            </a:r>
            <a:endParaRPr lang="zh-CN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Calibri" panose="020F0502020204030204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7630" y="3637280"/>
            <a:ext cx="3219450" cy="2720340"/>
          </a:xfrm>
          <a:prstGeom prst="rect">
            <a:avLst/>
          </a:prstGeom>
        </p:spPr>
      </p:pic>
      <p:sp>
        <p:nvSpPr>
          <p:cNvPr id="41" name="矩形: 圆角 21"/>
          <p:cNvSpPr/>
          <p:nvPr>
            <p:custDataLst>
              <p:tags r:id="rId7"/>
            </p:custDataLst>
          </p:nvPr>
        </p:nvSpPr>
        <p:spPr>
          <a:xfrm>
            <a:off x="549275" y="5800725"/>
            <a:ext cx="1940560" cy="528320"/>
          </a:xfrm>
          <a:prstGeom prst="roundRect">
            <a:avLst>
              <a:gd name="adj" fmla="val 28286"/>
            </a:avLst>
          </a:prstGeom>
          <a:solidFill>
            <a:srgbClr val="26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ctr">
              <a:lnSpc>
                <a:spcPct val="12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使用 SHOW TRACE </a:t>
            </a:r>
            <a:endParaRPr lang="zh-CN" altLang="en-US" sz="90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  <a:p>
            <a:pPr algn="ctr" fontAlgn="ctr">
              <a:lnSpc>
                <a:spcPct val="12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查看某一 SQL 执行信息</a:t>
            </a:r>
            <a:endParaRPr lang="zh-CN" altLang="en-US" sz="90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426085" y="3505200"/>
            <a:ext cx="284543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>
                <a:solidFill>
                  <a:schemeClr val="tx1"/>
                </a:solidFill>
              </a:rPr>
              <a:t>图：</a:t>
            </a:r>
            <a:r>
              <a:rPr lang="zh-CN" sz="900">
                <a:solidFill>
                  <a:schemeClr val="tx1"/>
                </a:solidFill>
              </a:rPr>
              <a:t>全局</a:t>
            </a:r>
            <a:r>
              <a:rPr lang="en-US" altLang="zh-CN" sz="900">
                <a:solidFill>
                  <a:schemeClr val="tx1"/>
                </a:solidFill>
              </a:rPr>
              <a:t>SQL</a:t>
            </a:r>
            <a:r>
              <a:rPr lang="zh-CN" altLang="en-US" sz="900">
                <a:solidFill>
                  <a:schemeClr val="tx1"/>
                </a:solidFill>
              </a:rPr>
              <a:t>审计表示例</a:t>
            </a:r>
            <a:endParaRPr lang="zh-CN" altLang="en-US" sz="900">
              <a:solidFill>
                <a:schemeClr val="tx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61155" y="6399530"/>
            <a:ext cx="168592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900">
                <a:solidFill>
                  <a:schemeClr val="tx1"/>
                </a:solidFill>
              </a:rPr>
              <a:t>图：</a:t>
            </a:r>
            <a:r>
              <a:rPr lang="zh-CN" altLang="en-US" sz="900">
                <a:sym typeface="+mn-ea"/>
              </a:rPr>
              <a:t>SHOW TRACE</a:t>
            </a:r>
            <a:r>
              <a:rPr lang="zh-CN" altLang="en-US" sz="9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 </a:t>
            </a:r>
            <a:r>
              <a:rPr lang="zh-CN" altLang="en-US" sz="900">
                <a:solidFill>
                  <a:schemeClr val="tx1"/>
                </a:solidFill>
              </a:rPr>
              <a:t>示例</a:t>
            </a:r>
            <a:r>
              <a:rPr lang="en-US" altLang="zh-CN" sz="900">
                <a:solidFill>
                  <a:schemeClr val="tx1"/>
                </a:solidFill>
              </a:rPr>
              <a:t> </a:t>
            </a:r>
            <a:endParaRPr lang="en-US" altLang="zh-CN" sz="900">
              <a:solidFill>
                <a:schemeClr val="tx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2910" y="3839210"/>
            <a:ext cx="1724183" cy="275590"/>
            <a:chOff x="918" y="2278"/>
            <a:chExt cx="2715" cy="434"/>
          </a:xfrm>
        </p:grpSpPr>
        <p:sp>
          <p:nvSpPr>
            <p:cNvPr id="5" name="文本框 4"/>
            <p:cNvSpPr txBox="1"/>
            <p:nvPr>
              <p:custDataLst>
                <p:tags r:id="rId8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1200" b="1" dirty="0">
                  <a:solidFill>
                    <a:srgbClr val="267A63"/>
                  </a:solidFill>
                  <a:sym typeface="+mn-ea"/>
                </a:rPr>
                <a:t>SQL Trace</a:t>
              </a:r>
              <a:endParaRPr lang="en-US" altLang="zh-CN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9"/>
              </p:custDataLst>
            </p:nvPr>
          </p:nvSpPr>
          <p:spPr>
            <a:xfrm flipV="1">
              <a:off x="1028" y="2656"/>
              <a:ext cx="1361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6085" y="1199515"/>
            <a:ext cx="2386965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l">
              <a:buClrTx/>
              <a:buSzTx/>
              <a:buFontTx/>
            </a:pP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调优工具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1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SQL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性能监控</a:t>
            </a:r>
            <a:endParaRPr lang="zh-CN" altLang="en-US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02375" y="1199515"/>
            <a:ext cx="2015490" cy="303530"/>
          </a:xfrm>
          <a:prstGeom prst="roundRect">
            <a:avLst>
              <a:gd name="adj" fmla="val 43723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 anchorCtr="0">
            <a:noAutofit/>
            <a:scene3d>
              <a:camera prst="orthographicFront"/>
              <a:lightRig rig="threePt" dir="t"/>
            </a:scene3d>
          </a:bodyPr>
          <a:p>
            <a:pPr lvl="0" algn="l">
              <a:buClrTx/>
              <a:buSzTx/>
              <a:buFontTx/>
            </a:pP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调优工具</a:t>
            </a:r>
            <a:r>
              <a:rPr lang="en-US" altLang="zh-CN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2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r>
              <a:rPr lang="zh-CN" altLang="en-US" sz="1400" b="1" dirty="0">
                <a:solidFill>
                  <a:srgbClr val="10705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统计信息</a:t>
            </a:r>
            <a:endParaRPr lang="zh-CN" altLang="en-US" sz="1400" b="1" dirty="0">
              <a:solidFill>
                <a:srgbClr val="10705A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237605" y="1577975"/>
            <a:ext cx="1724183" cy="275590"/>
            <a:chOff x="918" y="2278"/>
            <a:chExt cx="2715" cy="434"/>
          </a:xfrm>
        </p:grpSpPr>
        <p:sp>
          <p:nvSpPr>
            <p:cNvPr id="23" name="文本框 22"/>
            <p:cNvSpPr txBox="1"/>
            <p:nvPr>
              <p:custDataLst>
                <p:tags r:id="rId10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手动信息</a:t>
              </a: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收集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11"/>
              </p:custDataLst>
            </p:nvPr>
          </p:nvSpPr>
          <p:spPr>
            <a:xfrm flipV="1">
              <a:off x="1028" y="2656"/>
              <a:ext cx="1644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237605" y="3856990"/>
            <a:ext cx="1724183" cy="275590"/>
            <a:chOff x="918" y="2278"/>
            <a:chExt cx="2715" cy="434"/>
          </a:xfrm>
        </p:grpSpPr>
        <p:sp>
          <p:nvSpPr>
            <p:cNvPr id="30" name="文本框 29"/>
            <p:cNvSpPr txBox="1"/>
            <p:nvPr>
              <p:custDataLst>
                <p:tags r:id="rId12"/>
              </p:custDataLst>
            </p:nvPr>
          </p:nvSpPr>
          <p:spPr>
            <a:xfrm>
              <a:off x="918" y="2278"/>
              <a:ext cx="2715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自动信息</a:t>
              </a:r>
              <a:r>
                <a:rPr lang="zh-CN" altLang="en-US" sz="1200" b="1" dirty="0">
                  <a:solidFill>
                    <a:srgbClr val="267A63"/>
                  </a:solidFill>
                  <a:sym typeface="+mn-ea"/>
                </a:rPr>
                <a:t>收集</a:t>
              </a:r>
              <a:endParaRPr lang="zh-CN" altLang="en-US" sz="1200" b="1" dirty="0">
                <a:solidFill>
                  <a:srgbClr val="267A63"/>
                </a:solidFill>
                <a:sym typeface="+mn-ea"/>
              </a:endParaRPr>
            </a:p>
          </p:txBody>
        </p:sp>
        <p:sp>
          <p:nvSpPr>
            <p:cNvPr id="31" name="矩形 30"/>
            <p:cNvSpPr/>
            <p:nvPr>
              <p:custDataLst>
                <p:tags r:id="rId13"/>
              </p:custDataLst>
            </p:nvPr>
          </p:nvSpPr>
          <p:spPr>
            <a:xfrm flipV="1">
              <a:off x="1028" y="2656"/>
              <a:ext cx="1644" cy="28"/>
            </a:xfrm>
            <a:prstGeom prst="rect">
              <a:avLst/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302160" y="2336165"/>
            <a:ext cx="5282684" cy="1117843"/>
            <a:chOff x="1030" y="3060"/>
            <a:chExt cx="12570" cy="2660"/>
          </a:xfrm>
        </p:grpSpPr>
        <p:grpSp>
          <p:nvGrpSpPr>
            <p:cNvPr id="54" name="组合 53"/>
            <p:cNvGrpSpPr/>
            <p:nvPr/>
          </p:nvGrpSpPr>
          <p:grpSpPr>
            <a:xfrm>
              <a:off x="1030" y="3060"/>
              <a:ext cx="12570" cy="2660"/>
              <a:chOff x="1030" y="3060"/>
              <a:chExt cx="12570" cy="2660"/>
            </a:xfrm>
          </p:grpSpPr>
          <p:pic>
            <p:nvPicPr>
              <p:cNvPr id="55" name="图片 54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30" y="3060"/>
                <a:ext cx="5773" cy="2532"/>
              </a:xfrm>
              <a:prstGeom prst="rect">
                <a:avLst/>
              </a:prstGeom>
            </p:spPr>
          </p:pic>
          <p:sp>
            <p:nvSpPr>
              <p:cNvPr id="57" name="矩形: 圆角 21"/>
              <p:cNvSpPr/>
              <p:nvPr>
                <p:custDataLst>
                  <p:tags r:id="rId15"/>
                </p:custDataLst>
              </p:nvPr>
            </p:nvSpPr>
            <p:spPr>
              <a:xfrm>
                <a:off x="2944" y="5206"/>
                <a:ext cx="2157" cy="514"/>
              </a:xfrm>
              <a:prstGeom prst="roundRect">
                <a:avLst>
                  <a:gd name="adj" fmla="val 14323"/>
                </a:avLst>
              </a:prstGeom>
              <a:solidFill>
                <a:srgbClr val="267A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900"/>
                  <a:t>表的统计信息</a:t>
                </a:r>
                <a:endParaRPr lang="zh-CN" altLang="en-US" sz="900"/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18" y="3060"/>
                <a:ext cx="5982" cy="2511"/>
              </a:xfrm>
              <a:prstGeom prst="rect">
                <a:avLst/>
              </a:prstGeom>
            </p:spPr>
          </p:pic>
        </p:grpSp>
        <p:sp>
          <p:nvSpPr>
            <p:cNvPr id="61" name="矩形: 圆角 21"/>
            <p:cNvSpPr/>
            <p:nvPr>
              <p:custDataLst>
                <p:tags r:id="rId17"/>
              </p:custDataLst>
            </p:nvPr>
          </p:nvSpPr>
          <p:spPr>
            <a:xfrm>
              <a:off x="9460" y="5206"/>
              <a:ext cx="2570" cy="514"/>
            </a:xfrm>
            <a:prstGeom prst="roundRect">
              <a:avLst>
                <a:gd name="adj" fmla="val 14323"/>
              </a:avLst>
            </a:prstGeom>
            <a:solidFill>
              <a:srgbClr val="26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900"/>
                <a:t>索引的统计信息</a:t>
              </a:r>
              <a:endParaRPr lang="zh-CN" altLang="en-US" sz="900"/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6307455" y="1894840"/>
            <a:ext cx="4556760" cy="3987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00000"/>
              </a:lnSpc>
            </a:pP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OceanBase 数据库优化器针对手动统计信息收集提供了两种方式：</a:t>
            </a:r>
            <a:r>
              <a:rPr lang="zh-CN" altLang="en-US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</a:rPr>
              <a:t>DBMS_STATS（推荐）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、ANALYZE命令行。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0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309995" y="3503930"/>
            <a:ext cx="2980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900">
                <a:sym typeface="+mn-ea"/>
              </a:rPr>
              <a:t>图：</a:t>
            </a:r>
            <a:r>
              <a:rPr lang="zh-CN" altLang="en-US" sz="900">
                <a:sym typeface="+mn-ea"/>
              </a:rPr>
              <a:t>DBMS_STATS </a:t>
            </a:r>
            <a:r>
              <a:rPr lang="zh-CN" altLang="en-US" sz="900">
                <a:sym typeface="+mn-ea"/>
              </a:rPr>
              <a:t>手动收集方法示例</a:t>
            </a:r>
            <a:endParaRPr lang="zh-CN" altLang="en-US" sz="900">
              <a:sym typeface="+mn-ea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30540" y="3786505"/>
            <a:ext cx="3454400" cy="2453640"/>
          </a:xfrm>
          <a:prstGeom prst="rect">
            <a:avLst/>
          </a:prstGeom>
          <a:ln w="6350">
            <a:solidFill>
              <a:schemeClr val="bg2"/>
            </a:solidFill>
          </a:ln>
        </p:spPr>
      </p:pic>
      <p:sp>
        <p:nvSpPr>
          <p:cNvPr id="69" name="文本框 68"/>
          <p:cNvSpPr txBox="1"/>
          <p:nvPr/>
        </p:nvSpPr>
        <p:spPr>
          <a:xfrm>
            <a:off x="6212840" y="6010275"/>
            <a:ext cx="191706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r">
              <a:buClrTx/>
              <a:buSzTx/>
              <a:buFontTx/>
            </a:pPr>
            <a:r>
              <a:rPr lang="zh-CN" altLang="en-US" sz="900">
                <a:sym typeface="+mn-ea"/>
              </a:rPr>
              <a:t>图</a:t>
            </a:r>
            <a:r>
              <a:rPr lang="zh-CN" altLang="en-US" sz="900">
                <a:sym typeface="+mn-ea"/>
              </a:rPr>
              <a:t>：</a:t>
            </a:r>
            <a:r>
              <a:rPr lang="zh-CN" altLang="en-US" sz="900">
                <a:sym typeface="+mn-ea"/>
              </a:rPr>
              <a:t>自动统计信息工作机制</a:t>
            </a:r>
            <a:r>
              <a:rPr lang="zh-CN" altLang="en-US" sz="900">
                <a:sym typeface="+mn-ea"/>
              </a:rPr>
              <a:t> </a:t>
            </a:r>
            <a:endParaRPr lang="zh-CN" altLang="en-US" sz="900">
              <a:sym typeface="+mn-ea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237605" y="4259580"/>
            <a:ext cx="17233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自动收集统计信息是通过预定的任务在特定时间段内自动执行的。这些任务由 </a:t>
            </a:r>
            <a:r>
              <a:rPr lang="zh-CN" altLang="en-US" sz="1000" b="1">
                <a:solidFill>
                  <a:srgbClr val="10705A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DBMS_SCHEDULER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系统包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管理，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  <a:sym typeface="+mn-ea"/>
              </a:rPr>
              <a:t>用户可以设置任务的开始时间、持续时间等参数。</a:t>
            </a:r>
            <a:r>
              <a:rPr lang="zh-CN" altLang="en-US" sz="100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1000">
                <a:latin typeface="黑体" panose="02010609060101010101" charset="-122"/>
                <a:ea typeface="黑体" panose="02010609060101010101" charset="-122"/>
              </a:rPr>
              <a:t>  </a:t>
            </a:r>
            <a:endParaRPr lang="en-US" altLang="zh-CN" sz="100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03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5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10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11.xml><?xml version="1.0" encoding="utf-8"?>
<p:tagLst xmlns:p="http://schemas.openxmlformats.org/presentationml/2006/main">
  <p:tag name="KSO_WM_DIAGRAM_VIRTUALLY_FRAME" val="{&quot;height&quot;:221.2,&quot;left&quot;:58.15,&quot;top&quot;:206.7,&quot;width&quot;:351.5}"/>
</p:tagLst>
</file>

<file path=ppt/tags/tag112.xml><?xml version="1.0" encoding="utf-8"?>
<p:tagLst xmlns:p="http://schemas.openxmlformats.org/presentationml/2006/main">
  <p:tag name="KSO_WM_DIAGRAM_VIRTUALLY_FRAME" val="{&quot;height&quot;:221.2,&quot;left&quot;:58.15,&quot;top&quot;:206.7,&quot;width&quot;:351.5}"/>
</p:tagLst>
</file>

<file path=ppt/tags/tag113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4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5.xml><?xml version="1.0" encoding="utf-8"?>
<p:tagLst xmlns:p="http://schemas.openxmlformats.org/presentationml/2006/main">
  <p:tag name="KSO_WM_DIAGRAM_VIRTUALLY_FRAME" val="{&quot;height&quot;:221.2,&quot;left&quot;:58.15,&quot;top&quot;:206.7,&quot;width&quot;:367.6}"/>
</p:tagLst>
</file>

<file path=ppt/tags/tag116.xml><?xml version="1.0" encoding="utf-8"?>
<p:tagLst xmlns:p="http://schemas.openxmlformats.org/presentationml/2006/main">
  <p:tag name="TABLE_ENDDRAG_ORIGIN_RECT" val="383*191"/>
  <p:tag name="TABLE_ENDDRAG_RECT" val="61*132*383*191"/>
</p:tagLst>
</file>

<file path=ppt/tags/tag117.xml><?xml version="1.0" encoding="utf-8"?>
<p:tagLst xmlns:p="http://schemas.openxmlformats.org/presentationml/2006/main">
  <p:tag name="TABLE_ENDDRAG_ORIGIN_RECT" val="383*140"/>
  <p:tag name="TABLE_ENDDRAG_RECT" val="77*306*383*140"/>
</p:tagLst>
</file>

<file path=ppt/tags/tag118.xml><?xml version="1.0" encoding="utf-8"?>
<p:tagLst xmlns:p="http://schemas.openxmlformats.org/presentationml/2006/main">
  <p:tag name="KSO_WPP_MARK_KEY" val="3672e79e-fc80-443a-9de5-a5d5a0f6e865"/>
  <p:tag name="COMMONDATA" val="eyJoZGlkIjoiYWU2NDRiMzM2MTNiNWEwOTFlMGE1ZGJmZmI5MWViZmIifQ=="/>
  <p:tag name="commondata" val="eyJjb3VudCI6MSwiaGRpZCI6IjJlODUxYjQyYTgxOWY0MTY5ZWY0MDI1NjhiN2YyNTMwIiwidXNlckNvdW50IjoxfQ=="/>
  <p:tag name="resource_record_key" val="{&quot;70&quot;:[3312134]}"/>
</p:tagLst>
</file>

<file path=ppt/tags/tag12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1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6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1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19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2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1069.0711023622048}"/>
</p:tagLst>
</file>

<file path=ppt/tags/tag2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5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2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29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3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0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4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3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6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4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4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0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5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3.xml><?xml version="1.0" encoding="utf-8"?>
<p:tagLst xmlns:p="http://schemas.openxmlformats.org/presentationml/2006/main">
  <p:tag name="KSO_WM_DIAGRAM_VIRTUALLY_FRAME" val="{&quot;height&quot;:237.04330708661413,&quot;left&quot;:55.278897637795275,&quot;top&quot;:120.81937007874016,&quot;width&quot;:858.0137007874015}"/>
</p:tagLst>
</file>

<file path=ppt/tags/tag5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59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6.xml><?xml version="1.0" encoding="utf-8"?>
<p:tagLst xmlns:p="http://schemas.openxmlformats.org/presentationml/2006/main">
  <p:tag name="KSO_WM_DIAGRAM_VIRTUALLY_FRAME" val="{&quot;height&quot;:484.54196370706416,&quot;left&quot;:38.77889763779526,&quot;top&quot;:107.2,&quot;width&quot;:907.6711023622047}"/>
</p:tagLst>
</file>

<file path=ppt/tags/tag6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2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3.xml><?xml version="1.0" encoding="utf-8"?>
<p:tagLst xmlns:p="http://schemas.openxmlformats.org/presentationml/2006/main">
  <p:tag name="KSO_WM_DIAGRAM_VIRTUALLY_FRAME" val="{&quot;height&quot;:415.99196370706414,&quot;left&quot;:38.77889763779526,&quot;top&quot;:107.2,&quot;width&quot;:907.6711023622047}"/>
</p:tagLst>
</file>

<file path=ppt/tags/tag64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5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6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6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0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1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72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3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4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5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6.xml><?xml version="1.0" encoding="utf-8"?>
<p:tagLst xmlns:p="http://schemas.openxmlformats.org/presentationml/2006/main">
  <p:tag name="TABLE_ENDDRAG_ORIGIN_RECT" val="89*44"/>
  <p:tag name="TABLE_ENDDRAG_RECT" val="144*240*89*44"/>
</p:tagLst>
</file>

<file path=ppt/tags/tag7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7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7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80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2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3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4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5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6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7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8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89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9.xml><?xml version="1.0" encoding="utf-8"?>
<p:tagLst xmlns:p="http://schemas.openxmlformats.org/presentationml/2006/main">
  <p:tag name="KSO_WM_DIAGRAM_VIRTUALLY_FRAME" val="{&quot;height&quot;:310.7,&quot;left&quot;:33.55,&quot;top&quot;:110.65,&quot;width&quot;:438.3}"/>
</p:tagLst>
</file>

<file path=ppt/tags/tag9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91.xml><?xml version="1.0" encoding="utf-8"?>
<p:tagLst xmlns:p="http://schemas.openxmlformats.org/presentationml/2006/main">
  <p:tag name="KSO_WM_DIAGRAM_VIRTUALLY_FRAME" val="{&quot;height&quot;:283,&quot;left&quot;:33.543307086614185,&quot;top&quot;:216.75,&quot;width&quot;:425.20669291338584}"/>
</p:tagLst>
</file>

<file path=ppt/tags/tag92.xml><?xml version="1.0" encoding="utf-8"?>
<p:tagLst xmlns:p="http://schemas.openxmlformats.org/presentationml/2006/main">
  <p:tag name="TABLE_ENDDRAG_ORIGIN_RECT" val="484*143"/>
  <p:tag name="TABLE_ENDDRAG_RECT" val="421*194*484*143"/>
</p:tagLst>
</file>

<file path=ppt/tags/tag9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94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5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6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7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8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ags/tag99.xml><?xml version="1.0" encoding="utf-8"?>
<p:tagLst xmlns:p="http://schemas.openxmlformats.org/presentationml/2006/main">
  <p:tag name="KSO_WM_DIAGRAM_VIRTUALLY_FRAME" val="{&quot;height&quot;:392.5,&quot;left&quot;:403.6,&quot;top&quot;:107.3,&quot;width&quot;:372.770314960629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思源黑体 CN Bold"/>
        <a:ea typeface="思源黑体 CN Bold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3479</Words>
  <Application>WPS 演示</Application>
  <PresentationFormat>宽屏</PresentationFormat>
  <Paragraphs>488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思源黑体 CN Regular</vt:lpstr>
      <vt:lpstr>方正公文小标宋</vt:lpstr>
      <vt:lpstr>Arial Black</vt:lpstr>
      <vt:lpstr>Yu Gothic UI Semibold</vt:lpstr>
      <vt:lpstr>黑体</vt:lpstr>
      <vt:lpstr>Bahnschrift SemiBold</vt:lpstr>
      <vt:lpstr>Berlin Sans FB</vt:lpstr>
      <vt:lpstr>Consolas</vt:lpstr>
      <vt:lpstr>Calibri</vt:lpstr>
      <vt:lpstr>思源黑体 CN Bold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嶙嶙</dc:creator>
  <cp:lastModifiedBy>Cai Yuxuan</cp:lastModifiedBy>
  <cp:revision>54</cp:revision>
  <dcterms:created xsi:type="dcterms:W3CDTF">2023-01-12T12:56:00Z</dcterms:created>
  <dcterms:modified xsi:type="dcterms:W3CDTF">2024-11-30T06:03:35Z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38B914199D9A48F295385486173CE2CE_13</vt:lpwstr>
  </property>
  <property fmtid="{D5CDD505-2E9C-101B-9397-08002B2CF9AE}" pid="3" name="KSOProductBuildVer">
    <vt:lpwstr>2052-12.1.0.18912</vt:lpwstr>
  </property>
  <property fmtid="{D5CDD505-2E9C-101B-9397-08002B2CF9AE}" pid="4" name="KSOTemplateUUID">
    <vt:lpwstr>v1.0_mb_ED02u17cIxewCRYAsEBUoA==</vt:lpwstr>
  </property>
</Properties>
</file>

<file path=docProps/thumbnail.jpeg>
</file>